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147471523" r:id="rId3"/>
    <p:sldId id="2147471616" r:id="rId4"/>
    <p:sldId id="2147470588" r:id="rId5"/>
    <p:sldId id="2147471626" r:id="rId6"/>
    <p:sldId id="2147470598" r:id="rId7"/>
    <p:sldId id="2147470592" r:id="rId8"/>
    <p:sldId id="2147470604" r:id="rId9"/>
    <p:sldId id="2147471618" r:id="rId10"/>
    <p:sldId id="2147471526" r:id="rId11"/>
    <p:sldId id="2147471527" r:id="rId12"/>
    <p:sldId id="2147471632" r:id="rId13"/>
    <p:sldId id="2026819422" r:id="rId14"/>
    <p:sldId id="2026819423" r:id="rId15"/>
    <p:sldId id="2147471565" r:id="rId16"/>
    <p:sldId id="2026819425" r:id="rId17"/>
    <p:sldId id="2147471636" r:id="rId18"/>
    <p:sldId id="2026819427" r:id="rId19"/>
    <p:sldId id="2026819429" r:id="rId20"/>
    <p:sldId id="2147471641" r:id="rId21"/>
    <p:sldId id="214747163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3D0D5-AF34-4515-A74D-63F54A5E9E86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6C1D2-39EB-48B0-858E-4ACEE6165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95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E1647-9063-4B1A-ACBF-2D93C407F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263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 : Asir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E1647-9063-4B1A-ACBF-2D93C407F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239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346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8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08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33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3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6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58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45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17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Speaker: Adib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967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79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[Explain a few of the commercial filters.]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Let’s now explore how the SSO commercial filter makes integration with Azure AD easy.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E1647-9063-4B1A-ACBF-2D93C407F1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16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336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going to enable single sign-on for this line of business application.</a:t>
            </a:r>
          </a:p>
          <a:p>
            <a:endParaRPr lang="en-US"/>
          </a:p>
          <a:p>
            <a:r>
              <a:rPr lang="en-US"/>
              <a:t>When the request arrives at the Spring Apps Gateway, we will check if the calling user is authenticated or not.</a:t>
            </a:r>
          </a:p>
          <a:p>
            <a:endParaRPr lang="en-US"/>
          </a:p>
          <a:p>
            <a:r>
              <a:rPr lang="en-US"/>
              <a:t>If not authenticated, we will direct the call to the Azure Active Directory, which will authenticate the user and issue a JWT or identity token.</a:t>
            </a:r>
          </a:p>
          <a:p>
            <a:endParaRPr lang="en-US"/>
          </a:p>
          <a:p>
            <a:r>
              <a:rPr lang="en-US"/>
              <a:t>Upon successful authentication, the request is directed to the requested API and the managed Spring Apps Gateway relays the JWT token to the backend API Controller.</a:t>
            </a:r>
          </a:p>
          <a:p>
            <a:endParaRPr lang="en-US"/>
          </a:p>
          <a:p>
            <a:r>
              <a:rPr lang="en-US"/>
              <a:t>Let’s see how to do this.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E1647-9063-4B1A-ACBF-2D93C407F1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07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how did this happen?</a:t>
            </a:r>
          </a:p>
          <a:p>
            <a:r>
              <a:rPr lang="en-US"/>
              <a:t>We did not write any code.</a:t>
            </a:r>
          </a:p>
          <a:p>
            <a:r>
              <a:rPr lang="en-US"/>
              <a:t>We simply configured.</a:t>
            </a:r>
          </a:p>
          <a:p>
            <a:endParaRPr lang="en-US"/>
          </a:p>
          <a:p>
            <a:r>
              <a:rPr lang="en-US"/>
              <a:t>We provisioned and configured an app at the Azure Active Directory and configured Single Sign-On in the Spring Apps Gateway. We enabled Single Sign-On and turned on Security Token Relay.</a:t>
            </a:r>
          </a:p>
          <a:p>
            <a:endParaRPr lang="en-US"/>
          </a:p>
          <a:p>
            <a:r>
              <a:rPr lang="en-US"/>
              <a:t>By enabling Token Relay, Spring Apps Gateway passes the currently authenticated user’s identity token to the app when the user accesses the app’s route.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E1647-9063-4B1A-ACBF-2D93C407F1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6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Behind the scenes, when we configured, we used the Single Sign-On Authorized Endpoint Security Filter.</a:t>
            </a:r>
          </a:p>
          <a:p>
            <a:endParaRPr lang="en-US"/>
          </a:p>
          <a:p>
            <a:r>
              <a:rPr lang="en-US"/>
              <a:t>When the filter is in action, it forces clients to be authenticated before accessing a route.</a:t>
            </a:r>
          </a:p>
          <a:p>
            <a:endParaRPr lang="en-US"/>
          </a:p>
          <a:p>
            <a:r>
              <a:rPr lang="en-US"/>
              <a:t>If the client is not authenticated, they will receive a 302 HTTP response with redirect to the Gateway’s configured Single Sign-On Login Page, in this case, it is the Azure Active Directory.</a:t>
            </a:r>
          </a:p>
          <a:p>
            <a:endParaRPr lang="en-US"/>
          </a:p>
          <a:p>
            <a:r>
              <a:rPr lang="en-US"/>
              <a:t>You can see the configuration on the right-hand side, particularly lines 21 and 22 in the JSON view.</a:t>
            </a:r>
          </a:p>
          <a:p>
            <a:endParaRPr lang="en-US"/>
          </a:p>
          <a:p>
            <a:r>
              <a:rPr lang="en-US"/>
              <a:t>Of course, you can configure Single Sign-On using the preferred identity provider of your choice.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E1647-9063-4B1A-ACBF-2D93C407F1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1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Speaker: Asir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109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E1647-9063-4B1A-ACBF-2D93C407F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22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E104-A8F1-2842-C95B-6A5777766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3C520-53BD-7DA2-EEC2-6522DE68D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EEB66-4CAC-EF27-6B4B-0824AAAC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7141-3E6B-47F2-B046-C513E348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283F5-C0B9-B101-DAE2-EF26356F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20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CED1-E73F-7FEA-1E97-BC87AA98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A7A54-DA03-912F-3531-40E8F47A9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FD030-0AB2-1880-6CF9-8EADCF21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1CD1-D3AF-968C-CB88-27BA80E4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38667-C36F-A3CC-74F7-BF47D0B4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587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E722DC-B447-739E-E77B-DF4EA77E9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71350-E8FD-3A14-AFBA-1F4C686C3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8C56B-0575-EC58-ED6A-3B6A25FC2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3BCEA-9B09-4660-1627-2781BA29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5AE8E-E39F-548C-77B9-3A6B694B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028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gradFill>
          <a:gsLst>
            <a:gs pos="0">
              <a:srgbClr val="7FC8EC"/>
            </a:gs>
            <a:gs pos="23000">
              <a:srgbClr val="7FC8EC"/>
            </a:gs>
            <a:gs pos="79000">
              <a:srgbClr val="FFFFFF"/>
            </a:gs>
            <a:gs pos="100000">
              <a:srgbClr val="FFFFFF"/>
            </a:gs>
          </a:gsLst>
          <a:lin ang="809933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A838B82-EDA3-0FD3-AA39-939C9A8F3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2" t="-1934" r="527" b="534"/>
          <a:stretch/>
        </p:blipFill>
        <p:spPr>
          <a:xfrm>
            <a:off x="2438400" y="277152"/>
            <a:ext cx="9753600" cy="6502738"/>
          </a:xfrm>
          <a:prstGeom prst="rect">
            <a:avLst/>
          </a:prstGeom>
        </p:spPr>
      </p:pic>
      <p:sp>
        <p:nvSpPr>
          <p:cNvPr id="17" name="Google Shape;110;p15">
            <a:extLst>
              <a:ext uri="{FF2B5EF4-FFF2-40B4-BE49-F238E27FC236}">
                <a16:creationId xmlns:a16="http://schemas.microsoft.com/office/drawing/2014/main" id="{7E75BEA5-F5DC-270C-3BCC-C2F5AA820DE0}"/>
              </a:ext>
            </a:extLst>
          </p:cNvPr>
          <p:cNvSpPr/>
          <p:nvPr/>
        </p:nvSpPr>
        <p:spPr>
          <a:xfrm>
            <a:off x="-29374" y="-5787"/>
            <a:ext cx="11033418" cy="6858000"/>
          </a:xfrm>
          <a:custGeom>
            <a:avLst/>
            <a:gdLst>
              <a:gd name="connsiteX0" fmla="*/ 0 w 330329"/>
              <a:gd name="connsiteY0" fmla="*/ 0 h 205739"/>
              <a:gd name="connsiteX1" fmla="*/ 330329 w 330329"/>
              <a:gd name="connsiteY1" fmla="*/ 0 h 205739"/>
              <a:gd name="connsiteX2" fmla="*/ 124589 w 330329"/>
              <a:gd name="connsiteY2" fmla="*/ 205739 h 205739"/>
              <a:gd name="connsiteX3" fmla="*/ 36835 w 330329"/>
              <a:gd name="connsiteY3" fmla="*/ 205739 h 205739"/>
              <a:gd name="connsiteX4" fmla="*/ 0 w 330329"/>
              <a:gd name="connsiteY4" fmla="*/ 0 h 205739"/>
              <a:gd name="connsiteX0" fmla="*/ 38 w 330367"/>
              <a:gd name="connsiteY0" fmla="*/ 0 h 205886"/>
              <a:gd name="connsiteX1" fmla="*/ 330367 w 330367"/>
              <a:gd name="connsiteY1" fmla="*/ 0 h 205886"/>
              <a:gd name="connsiteX2" fmla="*/ 124627 w 330367"/>
              <a:gd name="connsiteY2" fmla="*/ 205739 h 205886"/>
              <a:gd name="connsiteX3" fmla="*/ 57 w 330367"/>
              <a:gd name="connsiteY3" fmla="*/ 205886 h 205886"/>
              <a:gd name="connsiteX4" fmla="*/ 38 w 330367"/>
              <a:gd name="connsiteY4" fmla="*/ 0 h 205886"/>
              <a:gd name="connsiteX0" fmla="*/ 273 w 330602"/>
              <a:gd name="connsiteY0" fmla="*/ 0 h 205739"/>
              <a:gd name="connsiteX1" fmla="*/ 330602 w 330602"/>
              <a:gd name="connsiteY1" fmla="*/ 0 h 205739"/>
              <a:gd name="connsiteX2" fmla="*/ 124862 w 330602"/>
              <a:gd name="connsiteY2" fmla="*/ 205739 h 205739"/>
              <a:gd name="connsiteX3" fmla="*/ 0 w 330602"/>
              <a:gd name="connsiteY3" fmla="*/ 205739 h 205739"/>
              <a:gd name="connsiteX4" fmla="*/ 273 w 330602"/>
              <a:gd name="connsiteY4" fmla="*/ 0 h 205739"/>
              <a:gd name="connsiteX0" fmla="*/ 273 w 327204"/>
              <a:gd name="connsiteY0" fmla="*/ 0 h 205739"/>
              <a:gd name="connsiteX1" fmla="*/ 327204 w 327204"/>
              <a:gd name="connsiteY1" fmla="*/ 0 h 205739"/>
              <a:gd name="connsiteX2" fmla="*/ 124862 w 327204"/>
              <a:gd name="connsiteY2" fmla="*/ 205739 h 205739"/>
              <a:gd name="connsiteX3" fmla="*/ 0 w 327204"/>
              <a:gd name="connsiteY3" fmla="*/ 205739 h 205739"/>
              <a:gd name="connsiteX4" fmla="*/ 273 w 327204"/>
              <a:gd name="connsiteY4" fmla="*/ 0 h 205739"/>
              <a:gd name="connsiteX0" fmla="*/ 273 w 327204"/>
              <a:gd name="connsiteY0" fmla="*/ 0 h 205739"/>
              <a:gd name="connsiteX1" fmla="*/ 327204 w 327204"/>
              <a:gd name="connsiteY1" fmla="*/ 0 h 205739"/>
              <a:gd name="connsiteX2" fmla="*/ 123367 w 327204"/>
              <a:gd name="connsiteY2" fmla="*/ 205603 h 205739"/>
              <a:gd name="connsiteX3" fmla="*/ 0 w 327204"/>
              <a:gd name="connsiteY3" fmla="*/ 205739 h 205739"/>
              <a:gd name="connsiteX4" fmla="*/ 273 w 327204"/>
              <a:gd name="connsiteY4" fmla="*/ 0 h 205739"/>
              <a:gd name="connsiteX0" fmla="*/ 273 w 327204"/>
              <a:gd name="connsiteY0" fmla="*/ 0 h 205739"/>
              <a:gd name="connsiteX1" fmla="*/ 327204 w 327204"/>
              <a:gd name="connsiteY1" fmla="*/ 0 h 205739"/>
              <a:gd name="connsiteX2" fmla="*/ 125814 w 327204"/>
              <a:gd name="connsiteY2" fmla="*/ 205467 h 205739"/>
              <a:gd name="connsiteX3" fmla="*/ 0 w 327204"/>
              <a:gd name="connsiteY3" fmla="*/ 205739 h 205739"/>
              <a:gd name="connsiteX4" fmla="*/ 273 w 327204"/>
              <a:gd name="connsiteY4" fmla="*/ 0 h 205739"/>
              <a:gd name="connsiteX0" fmla="*/ 273 w 329651"/>
              <a:gd name="connsiteY0" fmla="*/ 0 h 205739"/>
              <a:gd name="connsiteX1" fmla="*/ 329651 w 329651"/>
              <a:gd name="connsiteY1" fmla="*/ 0 h 205739"/>
              <a:gd name="connsiteX2" fmla="*/ 125814 w 329651"/>
              <a:gd name="connsiteY2" fmla="*/ 205467 h 205739"/>
              <a:gd name="connsiteX3" fmla="*/ 0 w 329651"/>
              <a:gd name="connsiteY3" fmla="*/ 205739 h 205739"/>
              <a:gd name="connsiteX4" fmla="*/ 273 w 329651"/>
              <a:gd name="connsiteY4" fmla="*/ 0 h 20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1" h="205739" extrusionOk="0">
                <a:moveTo>
                  <a:pt x="273" y="0"/>
                </a:moveTo>
                <a:lnTo>
                  <a:pt x="329651" y="0"/>
                </a:lnTo>
                <a:lnTo>
                  <a:pt x="125814" y="205467"/>
                </a:lnTo>
                <a:lnTo>
                  <a:pt x="0" y="205739"/>
                </a:lnTo>
                <a:cubicBezTo>
                  <a:pt x="140" y="137159"/>
                  <a:pt x="133" y="68580"/>
                  <a:pt x="27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51D10-0520-C41C-D9F9-6A0AFB08DAA2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7643B4-7E4B-4B54-B9D9-996C2BB08E9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oogle Shape;596;p27">
            <a:extLst>
              <a:ext uri="{FF2B5EF4-FFF2-40B4-BE49-F238E27FC236}">
                <a16:creationId xmlns:a16="http://schemas.microsoft.com/office/drawing/2014/main" id="{BC86FA2C-5546-8AC0-C4DB-AAC4E219DE21}"/>
              </a:ext>
            </a:extLst>
          </p:cNvPr>
          <p:cNvGrpSpPr/>
          <p:nvPr/>
        </p:nvGrpSpPr>
        <p:grpSpPr>
          <a:xfrm>
            <a:off x="609600" y="6278943"/>
            <a:ext cx="1938528" cy="365760"/>
            <a:chOff x="342906" y="-1290685"/>
            <a:chExt cx="1856561" cy="350055"/>
          </a:xfrm>
          <a:solidFill>
            <a:srgbClr val="FFFFFF"/>
          </a:solidFill>
        </p:grpSpPr>
        <p:sp>
          <p:nvSpPr>
            <p:cNvPr id="7" name="Google Shape;597;p27">
              <a:extLst>
                <a:ext uri="{FF2B5EF4-FFF2-40B4-BE49-F238E27FC236}">
                  <a16:creationId xmlns:a16="http://schemas.microsoft.com/office/drawing/2014/main" id="{218BDA4D-BDCD-C061-C4BA-02C1F296F86E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598;p27">
              <a:extLst>
                <a:ext uri="{FF2B5EF4-FFF2-40B4-BE49-F238E27FC236}">
                  <a16:creationId xmlns:a16="http://schemas.microsoft.com/office/drawing/2014/main" id="{B5F8C0BB-FCA5-C5D4-C80D-C66E95F33B20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599;p27">
              <a:extLst>
                <a:ext uri="{FF2B5EF4-FFF2-40B4-BE49-F238E27FC236}">
                  <a16:creationId xmlns:a16="http://schemas.microsoft.com/office/drawing/2014/main" id="{28E2BD6F-F0F1-9CF6-C9BE-3DAD8298FD19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600;p27">
              <a:extLst>
                <a:ext uri="{FF2B5EF4-FFF2-40B4-BE49-F238E27FC236}">
                  <a16:creationId xmlns:a16="http://schemas.microsoft.com/office/drawing/2014/main" id="{7E481A0E-8CA0-1D88-348E-7290E7101EA4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601;p27">
              <a:extLst>
                <a:ext uri="{FF2B5EF4-FFF2-40B4-BE49-F238E27FC236}">
                  <a16:creationId xmlns:a16="http://schemas.microsoft.com/office/drawing/2014/main" id="{64535419-03D1-D044-4051-7507EF39108D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602;p27">
              <a:extLst>
                <a:ext uri="{FF2B5EF4-FFF2-40B4-BE49-F238E27FC236}">
                  <a16:creationId xmlns:a16="http://schemas.microsoft.com/office/drawing/2014/main" id="{95269CA4-A906-6BE2-D52F-3CD27831428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34" name="Google Shape;603;p27">
              <a:extLst>
                <a:ext uri="{FF2B5EF4-FFF2-40B4-BE49-F238E27FC236}">
                  <a16:creationId xmlns:a16="http://schemas.microsoft.com/office/drawing/2014/main" id="{D4A5F71A-6C20-F6A4-07C0-2F02872904ED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35" name="Google Shape;604;p27">
              <a:extLst>
                <a:ext uri="{FF2B5EF4-FFF2-40B4-BE49-F238E27FC236}">
                  <a16:creationId xmlns:a16="http://schemas.microsoft.com/office/drawing/2014/main" id="{E51C405B-8EFB-8A2C-8B77-4BB2F182C06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36" name="Google Shape;605;p27">
              <a:extLst>
                <a:ext uri="{FF2B5EF4-FFF2-40B4-BE49-F238E27FC236}">
                  <a16:creationId xmlns:a16="http://schemas.microsoft.com/office/drawing/2014/main" id="{015E7273-56CE-1927-C8F1-E1D7B75C5434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39" name="Google Shape;606;p27">
              <a:extLst>
                <a:ext uri="{FF2B5EF4-FFF2-40B4-BE49-F238E27FC236}">
                  <a16:creationId xmlns:a16="http://schemas.microsoft.com/office/drawing/2014/main" id="{D71F958A-CD31-21C7-7E3A-72606B3C4BE5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40" name="Google Shape;607;p27">
              <a:extLst>
                <a:ext uri="{FF2B5EF4-FFF2-40B4-BE49-F238E27FC236}">
                  <a16:creationId xmlns:a16="http://schemas.microsoft.com/office/drawing/2014/main" id="{EFAE1F29-5281-CD2C-24E3-C806C8588926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41" name="Google Shape;608;p27">
              <a:extLst>
                <a:ext uri="{FF2B5EF4-FFF2-40B4-BE49-F238E27FC236}">
                  <a16:creationId xmlns:a16="http://schemas.microsoft.com/office/drawing/2014/main" id="{4F5D2FC9-AC4D-6E94-EDA1-E1273EB77020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42" name="Google Shape;609;p27">
              <a:extLst>
                <a:ext uri="{FF2B5EF4-FFF2-40B4-BE49-F238E27FC236}">
                  <a16:creationId xmlns:a16="http://schemas.microsoft.com/office/drawing/2014/main" id="{54147230-A332-BDAB-93F1-A7AEC63F8223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2488">
                <a:latin typeface="Metropolis" pitchFamily="2" charset="77"/>
              </a:endParaRPr>
            </a:p>
          </p:txBody>
        </p:sp>
      </p:grpSp>
      <p:sp>
        <p:nvSpPr>
          <p:cNvPr id="45" name="Google Shape;662;p30">
            <a:extLst>
              <a:ext uri="{FF2B5EF4-FFF2-40B4-BE49-F238E27FC236}">
                <a16:creationId xmlns:a16="http://schemas.microsoft.com/office/drawing/2014/main" id="{3ADAACFE-68DB-5A07-583C-A7D46D2E0823}"/>
              </a:ext>
            </a:extLst>
          </p:cNvPr>
          <p:cNvSpPr/>
          <p:nvPr/>
        </p:nvSpPr>
        <p:spPr>
          <a:xfrm>
            <a:off x="3572533" y="-4549"/>
            <a:ext cx="8627700" cy="6858000"/>
          </a:xfrm>
          <a:custGeom>
            <a:avLst/>
            <a:gdLst>
              <a:gd name="connsiteX0" fmla="*/ 205740 w 279849"/>
              <a:gd name="connsiteY0" fmla="*/ 137 h 205877"/>
              <a:gd name="connsiteX1" fmla="*/ 0 w 279849"/>
              <a:gd name="connsiteY1" fmla="*/ 205877 h 205877"/>
              <a:gd name="connsiteX2" fmla="*/ 18516 w 279849"/>
              <a:gd name="connsiteY2" fmla="*/ 205877 h 205877"/>
              <a:gd name="connsiteX3" fmla="*/ 189827 w 279849"/>
              <a:gd name="connsiteY3" fmla="*/ 34566 h 205877"/>
              <a:gd name="connsiteX4" fmla="*/ 208654 w 279849"/>
              <a:gd name="connsiteY4" fmla="*/ 34566 h 205877"/>
              <a:gd name="connsiteX5" fmla="*/ 226908 w 279849"/>
              <a:gd name="connsiteY5" fmla="*/ 16311 h 205877"/>
              <a:gd name="connsiteX6" fmla="*/ 279849 w 279849"/>
              <a:gd name="connsiteY6" fmla="*/ 16512 h 205877"/>
              <a:gd name="connsiteX7" fmla="*/ 265120 w 279849"/>
              <a:gd name="connsiteY7" fmla="*/ 0 h 205877"/>
              <a:gd name="connsiteX8" fmla="*/ 205740 w 279849"/>
              <a:gd name="connsiteY8" fmla="*/ 137 h 205877"/>
              <a:gd name="connsiteX0" fmla="*/ 205740 w 265120"/>
              <a:gd name="connsiteY0" fmla="*/ 137 h 205877"/>
              <a:gd name="connsiteX1" fmla="*/ 0 w 265120"/>
              <a:gd name="connsiteY1" fmla="*/ 205877 h 205877"/>
              <a:gd name="connsiteX2" fmla="*/ 18516 w 265120"/>
              <a:gd name="connsiteY2" fmla="*/ 205877 h 205877"/>
              <a:gd name="connsiteX3" fmla="*/ 189827 w 265120"/>
              <a:gd name="connsiteY3" fmla="*/ 34566 h 205877"/>
              <a:gd name="connsiteX4" fmla="*/ 208654 w 265120"/>
              <a:gd name="connsiteY4" fmla="*/ 34566 h 205877"/>
              <a:gd name="connsiteX5" fmla="*/ 226908 w 265120"/>
              <a:gd name="connsiteY5" fmla="*/ 16311 h 205877"/>
              <a:gd name="connsiteX6" fmla="*/ 259650 w 265120"/>
              <a:gd name="connsiteY6" fmla="*/ 16376 h 205877"/>
              <a:gd name="connsiteX7" fmla="*/ 265120 w 265120"/>
              <a:gd name="connsiteY7" fmla="*/ 0 h 205877"/>
              <a:gd name="connsiteX8" fmla="*/ 205740 w 265120"/>
              <a:gd name="connsiteY8" fmla="*/ 137 h 205877"/>
              <a:gd name="connsiteX0" fmla="*/ 205740 w 259650"/>
              <a:gd name="connsiteY0" fmla="*/ 0 h 205740"/>
              <a:gd name="connsiteX1" fmla="*/ 0 w 259650"/>
              <a:gd name="connsiteY1" fmla="*/ 205740 h 205740"/>
              <a:gd name="connsiteX2" fmla="*/ 18516 w 259650"/>
              <a:gd name="connsiteY2" fmla="*/ 205740 h 205740"/>
              <a:gd name="connsiteX3" fmla="*/ 189827 w 259650"/>
              <a:gd name="connsiteY3" fmla="*/ 34429 h 205740"/>
              <a:gd name="connsiteX4" fmla="*/ 208654 w 259650"/>
              <a:gd name="connsiteY4" fmla="*/ 34429 h 205740"/>
              <a:gd name="connsiteX5" fmla="*/ 226908 w 259650"/>
              <a:gd name="connsiteY5" fmla="*/ 16174 h 205740"/>
              <a:gd name="connsiteX6" fmla="*/ 259650 w 259650"/>
              <a:gd name="connsiteY6" fmla="*/ 16239 h 205740"/>
              <a:gd name="connsiteX7" fmla="*/ 253792 w 259650"/>
              <a:gd name="connsiteY7" fmla="*/ 4913 h 205740"/>
              <a:gd name="connsiteX8" fmla="*/ 205740 w 259650"/>
              <a:gd name="connsiteY8" fmla="*/ 0 h 205740"/>
              <a:gd name="connsiteX0" fmla="*/ 205740 w 259650"/>
              <a:gd name="connsiteY0" fmla="*/ 0 h 205740"/>
              <a:gd name="connsiteX1" fmla="*/ 0 w 259650"/>
              <a:gd name="connsiteY1" fmla="*/ 205740 h 205740"/>
              <a:gd name="connsiteX2" fmla="*/ 18516 w 259650"/>
              <a:gd name="connsiteY2" fmla="*/ 205740 h 205740"/>
              <a:gd name="connsiteX3" fmla="*/ 189827 w 259650"/>
              <a:gd name="connsiteY3" fmla="*/ 34429 h 205740"/>
              <a:gd name="connsiteX4" fmla="*/ 208654 w 259650"/>
              <a:gd name="connsiteY4" fmla="*/ 34429 h 205740"/>
              <a:gd name="connsiteX5" fmla="*/ 226908 w 259650"/>
              <a:gd name="connsiteY5" fmla="*/ 16174 h 205740"/>
              <a:gd name="connsiteX6" fmla="*/ 259650 w 259650"/>
              <a:gd name="connsiteY6" fmla="*/ 16239 h 205740"/>
              <a:gd name="connsiteX7" fmla="*/ 258705 w 259650"/>
              <a:gd name="connsiteY7" fmla="*/ 273 h 205740"/>
              <a:gd name="connsiteX8" fmla="*/ 205740 w 259650"/>
              <a:gd name="connsiteY8" fmla="*/ 0 h 205740"/>
              <a:gd name="connsiteX0" fmla="*/ 205740 w 258831"/>
              <a:gd name="connsiteY0" fmla="*/ 0 h 205740"/>
              <a:gd name="connsiteX1" fmla="*/ 0 w 258831"/>
              <a:gd name="connsiteY1" fmla="*/ 205740 h 205740"/>
              <a:gd name="connsiteX2" fmla="*/ 18516 w 258831"/>
              <a:gd name="connsiteY2" fmla="*/ 205740 h 205740"/>
              <a:gd name="connsiteX3" fmla="*/ 189827 w 258831"/>
              <a:gd name="connsiteY3" fmla="*/ 34429 h 205740"/>
              <a:gd name="connsiteX4" fmla="*/ 208654 w 258831"/>
              <a:gd name="connsiteY4" fmla="*/ 34429 h 205740"/>
              <a:gd name="connsiteX5" fmla="*/ 226908 w 258831"/>
              <a:gd name="connsiteY5" fmla="*/ 16174 h 205740"/>
              <a:gd name="connsiteX6" fmla="*/ 258831 w 258831"/>
              <a:gd name="connsiteY6" fmla="*/ 16103 h 205740"/>
              <a:gd name="connsiteX7" fmla="*/ 258705 w 258831"/>
              <a:gd name="connsiteY7" fmla="*/ 273 h 205740"/>
              <a:gd name="connsiteX8" fmla="*/ 205740 w 258831"/>
              <a:gd name="connsiteY8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831" h="205740" extrusionOk="0">
                <a:moveTo>
                  <a:pt x="205740" y="0"/>
                </a:moveTo>
                <a:lnTo>
                  <a:pt x="0" y="205740"/>
                </a:lnTo>
                <a:lnTo>
                  <a:pt x="18516" y="205740"/>
                </a:lnTo>
                <a:lnTo>
                  <a:pt x="189827" y="34429"/>
                </a:lnTo>
                <a:lnTo>
                  <a:pt x="208654" y="34429"/>
                </a:lnTo>
                <a:lnTo>
                  <a:pt x="226908" y="16174"/>
                </a:lnTo>
                <a:lnTo>
                  <a:pt x="258831" y="16103"/>
                </a:lnTo>
                <a:lnTo>
                  <a:pt x="258705" y="273"/>
                </a:lnTo>
                <a:lnTo>
                  <a:pt x="205740" y="0"/>
                </a:lnTo>
                <a:close/>
              </a:path>
            </a:pathLst>
          </a:custGeom>
          <a:gradFill>
            <a:gsLst>
              <a:gs pos="0">
                <a:srgbClr val="0091DA"/>
              </a:gs>
              <a:gs pos="8000">
                <a:srgbClr val="0091DA"/>
              </a:gs>
              <a:gs pos="58999">
                <a:srgbClr val="00C1D5"/>
              </a:gs>
              <a:gs pos="100000">
                <a:srgbClr val="00C1D5"/>
              </a:gs>
            </a:gsLst>
            <a:lin ang="8099331" scaled="0"/>
          </a:gradFill>
          <a:ln>
            <a:noFill/>
          </a:ln>
        </p:spPr>
      </p:sp>
      <p:sp>
        <p:nvSpPr>
          <p:cNvPr id="46" name="Google Shape;663;p30">
            <a:extLst>
              <a:ext uri="{FF2B5EF4-FFF2-40B4-BE49-F238E27FC236}">
                <a16:creationId xmlns:a16="http://schemas.microsoft.com/office/drawing/2014/main" id="{95273206-43F4-2F47-6FFA-F7BF5A916CE7}"/>
              </a:ext>
            </a:extLst>
          </p:cNvPr>
          <p:cNvSpPr/>
          <p:nvPr/>
        </p:nvSpPr>
        <p:spPr>
          <a:xfrm>
            <a:off x="4158986" y="1130134"/>
            <a:ext cx="6382072" cy="5761467"/>
          </a:xfrm>
          <a:custGeom>
            <a:avLst/>
            <a:gdLst/>
            <a:ahLst/>
            <a:cxnLst/>
            <a:rect l="l" t="t" r="r" b="b"/>
            <a:pathLst>
              <a:path w="191254" h="172844" extrusionOk="0">
                <a:moveTo>
                  <a:pt x="191254" y="0"/>
                </a:moveTo>
                <a:lnTo>
                  <a:pt x="172359" y="0"/>
                </a:lnTo>
                <a:lnTo>
                  <a:pt x="0" y="172634"/>
                </a:lnTo>
                <a:lnTo>
                  <a:pt x="12701" y="172780"/>
                </a:lnTo>
                <a:lnTo>
                  <a:pt x="17845" y="172844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0000">
                <a:srgbClr val="FFFFFF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pic>
        <p:nvPicPr>
          <p:cNvPr id="38" name="Gradient-colored box">
            <a:extLst>
              <a:ext uri="{FF2B5EF4-FFF2-40B4-BE49-F238E27FC236}">
                <a16:creationId xmlns:a16="http://schemas.microsoft.com/office/drawing/2014/main" id="{7589AF0E-5C1D-344E-83EB-2A09B345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A231E7C-F3BE-77E1-F382-4A4B5C6B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66824"/>
            <a:ext cx="6410133" cy="5706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F3262C9-185F-EAFB-F9D2-02A7358959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1" y="1143000"/>
            <a:ext cx="6410325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25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9456D70D-42EB-7604-A35F-35EEB900F68F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4F36191C-C076-9611-AE55-9EF405FC9101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94D34C6-F3FA-C355-D1FA-D0BCD1A693D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857F0F9C-F3BD-87D6-F7E7-621EB522394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C509F791-2162-8719-BC51-CA413B2CA6A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409B41AD-F00A-6F0B-92AD-274DC9B5FDD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981E1AD5-3D3A-F309-F87B-E66A0089E16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00E18D2C-FBE3-6279-C547-04BCD69FE1B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3A12BA8C-E754-88AD-8EAE-8D77BBFBAB4F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0A385954-BC2C-3EF5-B727-04A6001294CD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7F88FAEE-B52B-D986-0D78-C7BB8D3602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46DF6ED9-09D9-07FD-957F-AFD2CEBF973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CAEF23B0-1C7A-6718-5E0D-AD9B14D2406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0A350415-B48C-A6E3-E840-63FF22D25EE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AFE6B6F1-FED5-A405-A1B9-2A220D62E8F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A178527A-9F38-1631-90BF-BB5BD893C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7AFA-68C1-CCB0-0905-1F49010D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89D76-9467-8E84-4343-84A8A944A4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77884-176D-E11B-FC5A-F74BA748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71459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 Only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9456D70D-42EB-7604-A35F-35EEB900F68F}"/>
              </a:ext>
            </a:extLst>
          </p:cNvPr>
          <p:cNvSpPr/>
          <p:nvPr userDrawn="1"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6E5BDE-BFB7-38FF-6DC7-0D92C6409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899961"/>
            <a:ext cx="10972801" cy="319078"/>
          </a:xfrm>
          <a:prstGeom prst="rect">
            <a:avLst/>
          </a:prstGeom>
        </p:spPr>
        <p:txBody>
          <a:bodyPr/>
          <a:lstStyle>
            <a:lvl1pPr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4F36191C-C076-9611-AE55-9EF405FC9101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94D34C6-F3FA-C355-D1FA-D0BCD1A693D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857F0F9C-F3BD-87D6-F7E7-621EB522394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C509F791-2162-8719-BC51-CA413B2CA6A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409B41AD-F00A-6F0B-92AD-274DC9B5FDD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981E1AD5-3D3A-F309-F87B-E66A0089E16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00E18D2C-FBE3-6279-C547-04BCD69FE1B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3A12BA8C-E754-88AD-8EAE-8D77BBFBAB4F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0A385954-BC2C-3EF5-B727-04A6001294CD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7F88FAEE-B52B-D986-0D78-C7BB8D3602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46DF6ED9-09D9-07FD-957F-AFD2CEBF973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CAEF23B0-1C7A-6718-5E0D-AD9B14D2406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0A350415-B48C-A6E3-E840-63FF22D25EE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AFE6B6F1-FED5-A405-A1B9-2A220D62E8F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A178527A-9F38-1631-90BF-BB5BD893C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7AFA-68C1-CCB0-0905-1F49010D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89D76-9467-8E84-4343-84A8A944A4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77884-176D-E11B-FC5A-F74BA748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207A2CE-38C1-96FA-758B-318D48762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593850"/>
            <a:ext cx="5486400" cy="4578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3227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473341-CA52-5F6E-4757-CF229D71001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D9CE9-9DED-750F-17AB-6FCE1B4C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grpSp>
        <p:nvGrpSpPr>
          <p:cNvPr id="5" name="Google Shape;163;p17">
            <a:extLst>
              <a:ext uri="{FF2B5EF4-FFF2-40B4-BE49-F238E27FC236}">
                <a16:creationId xmlns:a16="http://schemas.microsoft.com/office/drawing/2014/main" id="{F235F25C-489C-2F66-4786-D0DEB9800BC6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6" name="Google Shape;164;p17">
              <a:extLst>
                <a:ext uri="{FF2B5EF4-FFF2-40B4-BE49-F238E27FC236}">
                  <a16:creationId xmlns:a16="http://schemas.microsoft.com/office/drawing/2014/main" id="{8C7825B8-889B-74D7-9B87-2E986B297897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A5B81C35-2A6C-F226-BCA5-3D490BB04F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6;p17">
              <a:extLst>
                <a:ext uri="{FF2B5EF4-FFF2-40B4-BE49-F238E27FC236}">
                  <a16:creationId xmlns:a16="http://schemas.microsoft.com/office/drawing/2014/main" id="{E4C4CF72-E8BE-0BA7-9B03-CA4465C9F37A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7;p17">
              <a:extLst>
                <a:ext uri="{FF2B5EF4-FFF2-40B4-BE49-F238E27FC236}">
                  <a16:creationId xmlns:a16="http://schemas.microsoft.com/office/drawing/2014/main" id="{9967695A-0318-289F-3AB0-6A49C47E35AF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8;p17">
              <a:extLst>
                <a:ext uri="{FF2B5EF4-FFF2-40B4-BE49-F238E27FC236}">
                  <a16:creationId xmlns:a16="http://schemas.microsoft.com/office/drawing/2014/main" id="{0CD8404D-11A4-4B91-F99C-CE3A4E15FC0A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9;p17">
              <a:extLst>
                <a:ext uri="{FF2B5EF4-FFF2-40B4-BE49-F238E27FC236}">
                  <a16:creationId xmlns:a16="http://schemas.microsoft.com/office/drawing/2014/main" id="{971DAFDC-AE1E-30B2-DA56-CA7151FCEEC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BC3838BF-4B49-A3E0-1A8B-1BEC71DE96DC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1;p17">
              <a:extLst>
                <a:ext uri="{FF2B5EF4-FFF2-40B4-BE49-F238E27FC236}">
                  <a16:creationId xmlns:a16="http://schemas.microsoft.com/office/drawing/2014/main" id="{D243EA55-DFB1-BBDF-C27A-7DA99624432C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2;p17">
              <a:extLst>
                <a:ext uri="{FF2B5EF4-FFF2-40B4-BE49-F238E27FC236}">
                  <a16:creationId xmlns:a16="http://schemas.microsoft.com/office/drawing/2014/main" id="{9CDA187A-6539-17F7-8DF3-D4D055F1F0D7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3;p17">
              <a:extLst>
                <a:ext uri="{FF2B5EF4-FFF2-40B4-BE49-F238E27FC236}">
                  <a16:creationId xmlns:a16="http://schemas.microsoft.com/office/drawing/2014/main" id="{92F6EAAE-8165-CAD6-5E98-994B16DC8407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4;p17">
              <a:extLst>
                <a:ext uri="{FF2B5EF4-FFF2-40B4-BE49-F238E27FC236}">
                  <a16:creationId xmlns:a16="http://schemas.microsoft.com/office/drawing/2014/main" id="{C19D8526-6E74-747E-49F6-66D3C890250E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5;p17">
              <a:extLst>
                <a:ext uri="{FF2B5EF4-FFF2-40B4-BE49-F238E27FC236}">
                  <a16:creationId xmlns:a16="http://schemas.microsoft.com/office/drawing/2014/main" id="{450CE3FD-CA4B-16E7-E5CB-BFC8314EDF3A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6;p17">
              <a:extLst>
                <a:ext uri="{FF2B5EF4-FFF2-40B4-BE49-F238E27FC236}">
                  <a16:creationId xmlns:a16="http://schemas.microsoft.com/office/drawing/2014/main" id="{42E3636F-BD8D-075B-9D6E-94A189FD4A62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19" name="Gradient-colored box">
            <a:extLst>
              <a:ext uri="{FF2B5EF4-FFF2-40B4-BE49-F238E27FC236}">
                <a16:creationId xmlns:a16="http://schemas.microsoft.com/office/drawing/2014/main" id="{4F9EABA8-0D44-FB84-DEC6-9688F56F2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Only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9456D70D-42EB-7604-A35F-35EEB900F68F}"/>
              </a:ext>
            </a:extLst>
          </p:cNvPr>
          <p:cNvSpPr/>
          <p:nvPr userDrawn="1"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6E5BDE-BFB7-38FF-6DC7-0D92C6409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899961"/>
            <a:ext cx="10972801" cy="319078"/>
          </a:xfrm>
          <a:prstGeom prst="rect">
            <a:avLst/>
          </a:prstGeom>
        </p:spPr>
        <p:txBody>
          <a:bodyPr/>
          <a:lstStyle>
            <a:lvl1pPr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4F36191C-C076-9611-AE55-9EF405FC9101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94D34C6-F3FA-C355-D1FA-D0BCD1A693D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857F0F9C-F3BD-87D6-F7E7-621EB522394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C509F791-2162-8719-BC51-CA413B2CA6A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409B41AD-F00A-6F0B-92AD-274DC9B5FDD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981E1AD5-3D3A-F309-F87B-E66A0089E16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00E18D2C-FBE3-6279-C547-04BCD69FE1B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3A12BA8C-E754-88AD-8EAE-8D77BBFBAB4F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0A385954-BC2C-3EF5-B727-04A6001294CD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7F88FAEE-B52B-D986-0D78-C7BB8D3602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46DF6ED9-09D9-07FD-957F-AFD2CEBF973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CAEF23B0-1C7A-6718-5E0D-AD9B14D2406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0A350415-B48C-A6E3-E840-63FF22D25EE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AFE6B6F1-FED5-A405-A1B9-2A220D62E8F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A178527A-9F38-1631-90BF-BB5BD893C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7AFA-68C1-CCB0-0905-1F49010D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89D76-9467-8E84-4343-84A8A944A4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77884-176D-E11B-FC5A-F74BA748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107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9742F-63CF-F030-1686-09A5C683036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7643B4-7E4B-4B54-B9D9-996C2BB08E98}" type="slidenum">
              <a:rPr lang="en-US" smtClean="0"/>
              <a:t>‹#›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D53E7D-32C3-06C9-540D-8CF7B6BA9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r="30673" b="9999"/>
          <a:stretch/>
        </p:blipFill>
        <p:spPr>
          <a:xfrm>
            <a:off x="4275606" y="0"/>
            <a:ext cx="7916394" cy="6858000"/>
          </a:xfrm>
          <a:custGeom>
            <a:avLst/>
            <a:gdLst>
              <a:gd name="connsiteX0" fmla="*/ 6878519 w 7914332"/>
              <a:gd name="connsiteY0" fmla="*/ 0 h 6858000"/>
              <a:gd name="connsiteX1" fmla="*/ 7914332 w 7914332"/>
              <a:gd name="connsiteY1" fmla="*/ 0 h 6858000"/>
              <a:gd name="connsiteX2" fmla="*/ 7914332 w 7914332"/>
              <a:gd name="connsiteY2" fmla="*/ 3819766 h 6858000"/>
              <a:gd name="connsiteX3" fmla="*/ 4867007 w 7914332"/>
              <a:gd name="connsiteY3" fmla="*/ 6858000 h 6858000"/>
              <a:gd name="connsiteX4" fmla="*/ 0 w 791433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4332" h="6858000">
                <a:moveTo>
                  <a:pt x="6878519" y="0"/>
                </a:moveTo>
                <a:lnTo>
                  <a:pt x="7914332" y="0"/>
                </a:lnTo>
                <a:lnTo>
                  <a:pt x="7914332" y="3819766"/>
                </a:lnTo>
                <a:lnTo>
                  <a:pt x="48670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92672D3-1684-A66A-551F-8D45B9343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7772400" cy="9144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6ACD77-32B5-3436-3744-24E8200AC4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2057401"/>
            <a:ext cx="64008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VMware&amp;MS Logo">
            <a:extLst>
              <a:ext uri="{FF2B5EF4-FFF2-40B4-BE49-F238E27FC236}">
                <a16:creationId xmlns:a16="http://schemas.microsoft.com/office/drawing/2014/main" id="{2AF347AB-7E7E-CF69-7A30-6F034745A302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3" name="Google Shape;164;p17">
              <a:extLst>
                <a:ext uri="{FF2B5EF4-FFF2-40B4-BE49-F238E27FC236}">
                  <a16:creationId xmlns:a16="http://schemas.microsoft.com/office/drawing/2014/main" id="{58CDFEE7-669F-EF03-FACF-7C4687E9B73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65;p17">
              <a:extLst>
                <a:ext uri="{FF2B5EF4-FFF2-40B4-BE49-F238E27FC236}">
                  <a16:creationId xmlns:a16="http://schemas.microsoft.com/office/drawing/2014/main" id="{3264AA1B-AAB0-936E-D8F5-4568D4380EC9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66;p17">
              <a:extLst>
                <a:ext uri="{FF2B5EF4-FFF2-40B4-BE49-F238E27FC236}">
                  <a16:creationId xmlns:a16="http://schemas.microsoft.com/office/drawing/2014/main" id="{B0DD13AE-E37E-F2DB-EBD5-D5347FD86B22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67;p17">
              <a:extLst>
                <a:ext uri="{FF2B5EF4-FFF2-40B4-BE49-F238E27FC236}">
                  <a16:creationId xmlns:a16="http://schemas.microsoft.com/office/drawing/2014/main" id="{230C382E-81F2-487A-F59E-0D2BA087D98C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68;p17">
              <a:extLst>
                <a:ext uri="{FF2B5EF4-FFF2-40B4-BE49-F238E27FC236}">
                  <a16:creationId xmlns:a16="http://schemas.microsoft.com/office/drawing/2014/main" id="{67987F97-8B77-E212-6E59-2F7BEA8213EA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69;p17">
              <a:extLst>
                <a:ext uri="{FF2B5EF4-FFF2-40B4-BE49-F238E27FC236}">
                  <a16:creationId xmlns:a16="http://schemas.microsoft.com/office/drawing/2014/main" id="{780DB87C-4AE4-9449-BEF2-4055AC8FC081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0;p17">
              <a:extLst>
                <a:ext uri="{FF2B5EF4-FFF2-40B4-BE49-F238E27FC236}">
                  <a16:creationId xmlns:a16="http://schemas.microsoft.com/office/drawing/2014/main" id="{710FCF6E-66D2-E543-10B4-6ACA60AEF16D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1;p17">
              <a:extLst>
                <a:ext uri="{FF2B5EF4-FFF2-40B4-BE49-F238E27FC236}">
                  <a16:creationId xmlns:a16="http://schemas.microsoft.com/office/drawing/2014/main" id="{E21B666F-AC19-E31A-9E7E-76A6F24CCFEB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1" name="Google Shape;172;p17">
              <a:extLst>
                <a:ext uri="{FF2B5EF4-FFF2-40B4-BE49-F238E27FC236}">
                  <a16:creationId xmlns:a16="http://schemas.microsoft.com/office/drawing/2014/main" id="{C0A3597A-6352-661E-CC14-BFF1774A5DDF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2" name="Google Shape;173;p17">
              <a:extLst>
                <a:ext uri="{FF2B5EF4-FFF2-40B4-BE49-F238E27FC236}">
                  <a16:creationId xmlns:a16="http://schemas.microsoft.com/office/drawing/2014/main" id="{C1F8702D-C346-A752-3B3C-817A639F7207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3" name="Google Shape;174;p17">
              <a:extLst>
                <a:ext uri="{FF2B5EF4-FFF2-40B4-BE49-F238E27FC236}">
                  <a16:creationId xmlns:a16="http://schemas.microsoft.com/office/drawing/2014/main" id="{8ED18E15-ADCA-13B8-CE09-A883EA2E4E80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4" name="Google Shape;175;p17">
              <a:extLst>
                <a:ext uri="{FF2B5EF4-FFF2-40B4-BE49-F238E27FC236}">
                  <a16:creationId xmlns:a16="http://schemas.microsoft.com/office/drawing/2014/main" id="{873ADFAB-FA27-AC56-88E7-C535008F1769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5" name="Google Shape;176;p17">
              <a:extLst>
                <a:ext uri="{FF2B5EF4-FFF2-40B4-BE49-F238E27FC236}">
                  <a16:creationId xmlns:a16="http://schemas.microsoft.com/office/drawing/2014/main" id="{09C9392B-4069-1E54-2DA2-E7731C43B8A0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sp>
        <p:nvSpPr>
          <p:cNvPr id="10" name="Angle template" hidden="1">
            <a:extLst>
              <a:ext uri="{FF2B5EF4-FFF2-40B4-BE49-F238E27FC236}">
                <a16:creationId xmlns:a16="http://schemas.microsoft.com/office/drawing/2014/main" id="{B9178A37-81E5-9BF5-44F1-690C6685C04A}"/>
              </a:ext>
            </a:extLst>
          </p:cNvPr>
          <p:cNvSpPr/>
          <p:nvPr/>
        </p:nvSpPr>
        <p:spPr>
          <a:xfrm>
            <a:off x="-131606" y="364653"/>
            <a:ext cx="10601743" cy="7407747"/>
          </a:xfrm>
          <a:custGeom>
            <a:avLst/>
            <a:gdLst/>
            <a:ahLst/>
            <a:cxnLst/>
            <a:rect l="l" t="t" r="r" b="b"/>
            <a:pathLst>
              <a:path w="293494" h="205739" extrusionOk="0">
                <a:moveTo>
                  <a:pt x="420" y="0"/>
                </a:moveTo>
                <a:lnTo>
                  <a:pt x="293494" y="0"/>
                </a:lnTo>
                <a:lnTo>
                  <a:pt x="87754" y="205739"/>
                </a:lnTo>
                <a:lnTo>
                  <a:pt x="0" y="20573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A9AADDC-A0F5-5C30-4888-4841D6529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2700000">
            <a:off x="9362678" y="1762435"/>
            <a:ext cx="2434669" cy="6990732"/>
          </a:xfrm>
          <a:custGeom>
            <a:avLst/>
            <a:gdLst>
              <a:gd name="connsiteX0" fmla="*/ 7431 w 1732919"/>
              <a:gd name="connsiteY0" fmla="*/ 0 h 4974482"/>
              <a:gd name="connsiteX1" fmla="*/ 1732919 w 1732919"/>
              <a:gd name="connsiteY1" fmla="*/ 1725488 h 4974482"/>
              <a:gd name="connsiteX2" fmla="*/ 1730651 w 1732919"/>
              <a:gd name="connsiteY2" fmla="*/ 3243832 h 4974482"/>
              <a:gd name="connsiteX3" fmla="*/ 0 w 1732919"/>
              <a:gd name="connsiteY3" fmla="*/ 4974482 h 497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919" h="4974482">
                <a:moveTo>
                  <a:pt x="7431" y="0"/>
                </a:moveTo>
                <a:lnTo>
                  <a:pt x="1732919" y="1725488"/>
                </a:lnTo>
                <a:lnTo>
                  <a:pt x="1730651" y="3243832"/>
                </a:lnTo>
                <a:lnTo>
                  <a:pt x="0" y="4974482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alpha val="0"/>
                </a:schemeClr>
              </a:gs>
            </a:gsLst>
            <a:lin ang="15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E2ACF-C85C-1097-811B-5E01D26F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3844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- Horizontal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43F83C8B-2317-F929-521D-E7039BE03E55}"/>
              </a:ext>
            </a:extLst>
          </p:cNvPr>
          <p:cNvSpPr/>
          <p:nvPr userDrawn="1"/>
        </p:nvSpPr>
        <p:spPr>
          <a:xfrm>
            <a:off x="-57888" y="1600200"/>
            <a:ext cx="12249888" cy="4572000"/>
          </a:xfrm>
          <a:prstGeom prst="rect">
            <a:avLst/>
          </a:pr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C05D987-C195-332F-B104-CF5C08C566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899961"/>
            <a:ext cx="10972801" cy="319078"/>
          </a:xfrm>
          <a:prstGeom prst="rect">
            <a:avLst/>
          </a:prstGeom>
        </p:spPr>
        <p:txBody>
          <a:bodyPr/>
          <a:lstStyle>
            <a:lvl1pPr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1AF26708-C207-7543-5A06-16703676C50D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F9CAC83F-0B07-9DE7-46FA-7D31474E51C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3797ECD8-4A6A-B626-7D72-95386C56AA8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649144F2-2A9B-58C3-2983-4ED4990AD088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1C172BBA-3580-2687-E4DE-393E7EBC038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C79793B0-F1F6-909C-C87A-CFC147C2A4CC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23DDD4B6-DE8B-8A80-66B7-12D422C6B9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DB69D094-375F-BF8B-14E9-78A2F8B41836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48AB33FD-3CD1-9237-FCE1-6FA735C8E527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416829C5-BBCA-5445-8A4B-A5EE6CB49F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93CC6F99-C2C0-F67A-FBCD-29DD279EE1DD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63331B8C-708C-F6DC-B855-F58B402A5FBE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20701445-93BD-A67C-9A6F-C809AD387DA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F0B8B175-C06F-6644-3FDB-821E563B4298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21C4649F-EF3C-768B-7D80-624765FE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17693-6153-7399-16A1-4179805D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136B2-7FF2-C7CB-0594-332E78E848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BA00E-DE38-2CE9-BEF4-242CA2E1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92623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BDA1-FF16-25EC-24E8-AF91D7A2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3F20-E52B-8B5E-3312-0DD885BBE9A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EC329-1D13-0318-CCE4-076857BD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grpSp>
        <p:nvGrpSpPr>
          <p:cNvPr id="5" name="Google Shape;163;p17">
            <a:extLst>
              <a:ext uri="{FF2B5EF4-FFF2-40B4-BE49-F238E27FC236}">
                <a16:creationId xmlns:a16="http://schemas.microsoft.com/office/drawing/2014/main" id="{23029961-9B50-BB7C-3A32-737C11DEEED6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6" name="Google Shape;164;p17">
              <a:extLst>
                <a:ext uri="{FF2B5EF4-FFF2-40B4-BE49-F238E27FC236}">
                  <a16:creationId xmlns:a16="http://schemas.microsoft.com/office/drawing/2014/main" id="{17E5496D-FBBA-DA89-5FCA-F220E7ACA239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DBC0732F-06DD-5AFE-A4AF-30D42328E461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6;p17">
              <a:extLst>
                <a:ext uri="{FF2B5EF4-FFF2-40B4-BE49-F238E27FC236}">
                  <a16:creationId xmlns:a16="http://schemas.microsoft.com/office/drawing/2014/main" id="{28508821-8CA1-3A68-6933-63A18B64B267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7;p17">
              <a:extLst>
                <a:ext uri="{FF2B5EF4-FFF2-40B4-BE49-F238E27FC236}">
                  <a16:creationId xmlns:a16="http://schemas.microsoft.com/office/drawing/2014/main" id="{EE4712D0-FD54-AB71-B248-D812F6DFD12B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8;p17">
              <a:extLst>
                <a:ext uri="{FF2B5EF4-FFF2-40B4-BE49-F238E27FC236}">
                  <a16:creationId xmlns:a16="http://schemas.microsoft.com/office/drawing/2014/main" id="{4472ABF6-65ED-5DC9-2412-FF4BBC5CE374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9;p17">
              <a:extLst>
                <a:ext uri="{FF2B5EF4-FFF2-40B4-BE49-F238E27FC236}">
                  <a16:creationId xmlns:a16="http://schemas.microsoft.com/office/drawing/2014/main" id="{9F02346A-ECAE-0CE7-6E44-DA425CDF773C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26226944-FB60-1C7D-AB0D-841C435F1521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1;p17">
              <a:extLst>
                <a:ext uri="{FF2B5EF4-FFF2-40B4-BE49-F238E27FC236}">
                  <a16:creationId xmlns:a16="http://schemas.microsoft.com/office/drawing/2014/main" id="{F3E3B8F1-884F-5E06-081D-ADC2C38EC8A5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2;p17">
              <a:extLst>
                <a:ext uri="{FF2B5EF4-FFF2-40B4-BE49-F238E27FC236}">
                  <a16:creationId xmlns:a16="http://schemas.microsoft.com/office/drawing/2014/main" id="{51F8BEDB-169E-9985-8539-42A13D6F6AC6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3;p17">
              <a:extLst>
                <a:ext uri="{FF2B5EF4-FFF2-40B4-BE49-F238E27FC236}">
                  <a16:creationId xmlns:a16="http://schemas.microsoft.com/office/drawing/2014/main" id="{44C5C016-9824-A884-D8F2-E796D4DEDBC6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4;p17">
              <a:extLst>
                <a:ext uri="{FF2B5EF4-FFF2-40B4-BE49-F238E27FC236}">
                  <a16:creationId xmlns:a16="http://schemas.microsoft.com/office/drawing/2014/main" id="{E0DC224F-2070-A0E8-5B88-DDE5FE722EB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5;p17">
              <a:extLst>
                <a:ext uri="{FF2B5EF4-FFF2-40B4-BE49-F238E27FC236}">
                  <a16:creationId xmlns:a16="http://schemas.microsoft.com/office/drawing/2014/main" id="{6E4A7751-D79B-F59C-580E-F2ADC3871FE6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6;p17">
              <a:extLst>
                <a:ext uri="{FF2B5EF4-FFF2-40B4-BE49-F238E27FC236}">
                  <a16:creationId xmlns:a16="http://schemas.microsoft.com/office/drawing/2014/main" id="{FE1387E2-DB1A-3E0F-B263-98F5C675CA42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19" name="Gradient-colored box">
            <a:extLst>
              <a:ext uri="{FF2B5EF4-FFF2-40B4-BE49-F238E27FC236}">
                <a16:creationId xmlns:a16="http://schemas.microsoft.com/office/drawing/2014/main" id="{0768CDA8-FE50-ED98-4EF0-AB0D43FD5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3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8E3B-17EB-EFB9-0FB1-C7D9F542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9B126-4E41-3D1A-07F2-5DAF07390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01C76-A92C-E38D-5351-CE32C39B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66126-05FD-1DDC-BEDC-41CABDD5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8ABAF-89EE-5C79-78B1-91872ED5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905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9456D70D-42EB-7604-A35F-35EEB900F68F}"/>
              </a:ext>
            </a:extLst>
          </p:cNvPr>
          <p:cNvSpPr/>
          <p:nvPr userDrawn="1"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F82CEE-5FFE-CE0A-BAAA-3C0B8A55A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" t="40703" r="155" b="1851"/>
          <a:stretch/>
        </p:blipFill>
        <p:spPr>
          <a:xfrm>
            <a:off x="3366390" y="-1"/>
            <a:ext cx="8827177" cy="6766729"/>
          </a:xfrm>
          <a:custGeom>
            <a:avLst/>
            <a:gdLst>
              <a:gd name="connsiteX0" fmla="*/ 6794292 w 8824878"/>
              <a:gd name="connsiteY0" fmla="*/ 0 h 6774024"/>
              <a:gd name="connsiteX1" fmla="*/ 8824878 w 8824878"/>
              <a:gd name="connsiteY1" fmla="*/ 0 h 6774024"/>
              <a:gd name="connsiteX2" fmla="*/ 8824878 w 8824878"/>
              <a:gd name="connsiteY2" fmla="*/ 6774024 h 6774024"/>
              <a:gd name="connsiteX3" fmla="*/ 0 w 8824878"/>
              <a:gd name="connsiteY3" fmla="*/ 6774024 h 677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24878" h="6774024">
                <a:moveTo>
                  <a:pt x="6794292" y="0"/>
                </a:moveTo>
                <a:lnTo>
                  <a:pt x="8824878" y="0"/>
                </a:lnTo>
                <a:lnTo>
                  <a:pt x="8824878" y="6774024"/>
                </a:lnTo>
                <a:lnTo>
                  <a:pt x="0" y="6774024"/>
                </a:lnTo>
                <a:close/>
              </a:path>
            </a:pathLst>
          </a:cu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7C4FD5-5E68-C42A-3EE6-C28C38A7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4480200" y="-2813884"/>
            <a:ext cx="4382185" cy="13072966"/>
          </a:xfrm>
          <a:custGeom>
            <a:avLst/>
            <a:gdLst>
              <a:gd name="connsiteX0" fmla="*/ 3460165 w 4382185"/>
              <a:gd name="connsiteY0" fmla="*/ 0 h 13072966"/>
              <a:gd name="connsiteX1" fmla="*/ 4382185 w 4382185"/>
              <a:gd name="connsiteY1" fmla="*/ 922259 h 13072966"/>
              <a:gd name="connsiteX2" fmla="*/ 4382185 w 4382185"/>
              <a:gd name="connsiteY2" fmla="*/ 8689635 h 13072966"/>
              <a:gd name="connsiteX3" fmla="*/ 0 w 4382185"/>
              <a:gd name="connsiteY3" fmla="*/ 13072966 h 13072966"/>
              <a:gd name="connsiteX4" fmla="*/ 3 w 4382185"/>
              <a:gd name="connsiteY4" fmla="*/ 3461063 h 1307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2185" h="13072966">
                <a:moveTo>
                  <a:pt x="3460165" y="0"/>
                </a:moveTo>
                <a:lnTo>
                  <a:pt x="4382185" y="922259"/>
                </a:lnTo>
                <a:lnTo>
                  <a:pt x="4382185" y="8689635"/>
                </a:lnTo>
                <a:lnTo>
                  <a:pt x="0" y="13072966"/>
                </a:lnTo>
                <a:lnTo>
                  <a:pt x="3" y="3461063"/>
                </a:lnTo>
                <a:close/>
              </a:path>
            </a:pathLst>
          </a:custGeom>
          <a:gradFill>
            <a:gsLst>
              <a:gs pos="0">
                <a:schemeClr val="bg1">
                  <a:alpha val="87000"/>
                </a:schemeClr>
              </a:gs>
              <a:gs pos="56000">
                <a:schemeClr val="bg1">
                  <a:alpha val="86000"/>
                </a:schemeClr>
              </a:gs>
              <a:gs pos="81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F6E22AB-F3B4-5E80-F6E2-0B5F60ED2189}"/>
              </a:ext>
            </a:extLst>
          </p:cNvPr>
          <p:cNvSpPr/>
          <p:nvPr userDrawn="1"/>
        </p:nvSpPr>
        <p:spPr>
          <a:xfrm>
            <a:off x="1605872" y="0"/>
            <a:ext cx="10590803" cy="5724344"/>
          </a:xfrm>
          <a:custGeom>
            <a:avLst/>
            <a:gdLst>
              <a:gd name="connsiteX0" fmla="*/ 0 w 10588045"/>
              <a:gd name="connsiteY0" fmla="*/ 0 h 5724344"/>
              <a:gd name="connsiteX1" fmla="*/ 10588045 w 10588045"/>
              <a:gd name="connsiteY1" fmla="*/ 0 h 5724344"/>
              <a:gd name="connsiteX2" fmla="*/ 10588045 w 10588045"/>
              <a:gd name="connsiteY2" fmla="*/ 1459438 h 5724344"/>
              <a:gd name="connsiteX3" fmla="*/ 6310378 w 10588045"/>
              <a:gd name="connsiteY3" fmla="*/ 5724344 h 5724344"/>
              <a:gd name="connsiteX4" fmla="*/ 6052092 w 10588045"/>
              <a:gd name="connsiteY4" fmla="*/ 5724344 h 5724344"/>
              <a:gd name="connsiteX5" fmla="*/ 3718608 w 10588045"/>
              <a:gd name="connsiteY5" fmla="*/ 5724344 h 5724344"/>
              <a:gd name="connsiteX6" fmla="*/ 0 w 10588045"/>
              <a:gd name="connsiteY6" fmla="*/ 5724344 h 572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88045" h="5724344">
                <a:moveTo>
                  <a:pt x="0" y="0"/>
                </a:moveTo>
                <a:lnTo>
                  <a:pt x="10588045" y="0"/>
                </a:lnTo>
                <a:lnTo>
                  <a:pt x="10588045" y="1459438"/>
                </a:lnTo>
                <a:lnTo>
                  <a:pt x="6310378" y="5724344"/>
                </a:lnTo>
                <a:lnTo>
                  <a:pt x="6052092" y="5724344"/>
                </a:lnTo>
                <a:lnTo>
                  <a:pt x="3718608" y="5724344"/>
                </a:lnTo>
                <a:lnTo>
                  <a:pt x="0" y="5724344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</a:schemeClr>
              </a:gs>
              <a:gs pos="27000">
                <a:schemeClr val="accent2">
                  <a:alpha val="56000"/>
                </a:schemeClr>
              </a:gs>
              <a:gs pos="66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C1E915C-EB45-AA0F-1A90-260B5E6D1AEE}"/>
              </a:ext>
            </a:extLst>
          </p:cNvPr>
          <p:cNvSpPr/>
          <p:nvPr userDrawn="1"/>
        </p:nvSpPr>
        <p:spPr>
          <a:xfrm>
            <a:off x="201121" y="-2894"/>
            <a:ext cx="11993999" cy="5220770"/>
          </a:xfrm>
          <a:custGeom>
            <a:avLst/>
            <a:gdLst>
              <a:gd name="connsiteX0" fmla="*/ 0 w 11990876"/>
              <a:gd name="connsiteY0" fmla="*/ 0 h 5220770"/>
              <a:gd name="connsiteX1" fmla="*/ 11990876 w 11990876"/>
              <a:gd name="connsiteY1" fmla="*/ 0 h 5220770"/>
              <a:gd name="connsiteX2" fmla="*/ 11990876 w 11990876"/>
              <a:gd name="connsiteY2" fmla="*/ 932956 h 5220770"/>
              <a:gd name="connsiteX3" fmla="*/ 7690232 w 11990876"/>
              <a:gd name="connsiteY3" fmla="*/ 5220770 h 5220770"/>
              <a:gd name="connsiteX4" fmla="*/ 7466074 w 11990876"/>
              <a:gd name="connsiteY4" fmla="*/ 5220770 h 5220770"/>
              <a:gd name="connsiteX5" fmla="*/ 7393173 w 11990876"/>
              <a:gd name="connsiteY5" fmla="*/ 5220770 h 5220770"/>
              <a:gd name="connsiteX6" fmla="*/ 5440919 w 11990876"/>
              <a:gd name="connsiteY6" fmla="*/ 5220770 h 5220770"/>
              <a:gd name="connsiteX7" fmla="*/ 2213663 w 11990876"/>
              <a:gd name="connsiteY7" fmla="*/ 5220770 h 5220770"/>
              <a:gd name="connsiteX8" fmla="*/ 0 w 11990876"/>
              <a:gd name="connsiteY8" fmla="*/ 5220770 h 522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90876" h="5220770">
                <a:moveTo>
                  <a:pt x="0" y="0"/>
                </a:moveTo>
                <a:lnTo>
                  <a:pt x="11990876" y="0"/>
                </a:lnTo>
                <a:lnTo>
                  <a:pt x="11990876" y="932956"/>
                </a:lnTo>
                <a:lnTo>
                  <a:pt x="7690232" y="5220770"/>
                </a:lnTo>
                <a:lnTo>
                  <a:pt x="7466074" y="5220770"/>
                </a:lnTo>
                <a:lnTo>
                  <a:pt x="7393173" y="5220770"/>
                </a:lnTo>
                <a:lnTo>
                  <a:pt x="5440919" y="5220770"/>
                </a:lnTo>
                <a:lnTo>
                  <a:pt x="2213663" y="5220770"/>
                </a:lnTo>
                <a:lnTo>
                  <a:pt x="0" y="52207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4F36191C-C076-9611-AE55-9EF405FC9101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94D34C6-F3FA-C355-D1FA-D0BCD1A693D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857F0F9C-F3BD-87D6-F7E7-621EB522394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C509F791-2162-8719-BC51-CA413B2CA6A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409B41AD-F00A-6F0B-92AD-274DC9B5FDD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981E1AD5-3D3A-F309-F87B-E66A0089E16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00E18D2C-FBE3-6279-C547-04BCD69FE1B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3A12BA8C-E754-88AD-8EAE-8D77BBFBAB4F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0A385954-BC2C-3EF5-B727-04A6001294CD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7F88FAEE-B52B-D986-0D78-C7BB8D3602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46DF6ED9-09D9-07FD-957F-AFD2CEBF973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CAEF23B0-1C7A-6718-5E0D-AD9B14D2406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0A350415-B48C-A6E3-E840-63FF22D25EE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AFE6B6F1-FED5-A405-A1B9-2A220D62E8F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A178527A-9F38-1631-90BF-BB5BD893C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7AFA-68C1-CCB0-0905-1F49010D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89D76-9467-8E84-4343-84A8A944A4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295A3-96FB-4E80-91AF-4225D266C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6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8;p24">
            <a:extLst>
              <a:ext uri="{FF2B5EF4-FFF2-40B4-BE49-F238E27FC236}">
                <a16:creationId xmlns:a16="http://schemas.microsoft.com/office/drawing/2014/main" id="{32230DD1-7988-31A8-FD92-39EC29002C80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8513D9F9-E531-18F6-E516-20E9F97CF72E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CBBE803E-A41A-6D32-C20D-9E8D92204E8B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41B35CE8-8C6E-9409-0399-B428E330B3C3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77283251-877A-E11B-B057-21FBC331B0C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1614FD26-8108-33E5-894E-4639C8CCB83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56D68F20-8A90-78AC-6F35-9A3919E15390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EC428FE4-E531-980D-FB96-80C0A9705C48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013EFB7A-359A-2BBD-D409-89157352F97E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223DF318-EC8A-F207-A54F-E7D021E6BE20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6" name="Google Shape;172;p17">
              <a:extLst>
                <a:ext uri="{FF2B5EF4-FFF2-40B4-BE49-F238E27FC236}">
                  <a16:creationId xmlns:a16="http://schemas.microsoft.com/office/drawing/2014/main" id="{6FDA03EF-1D14-EC4A-7DD9-07BA650AC22A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7" name="Google Shape;173;p17">
              <a:extLst>
                <a:ext uri="{FF2B5EF4-FFF2-40B4-BE49-F238E27FC236}">
                  <a16:creationId xmlns:a16="http://schemas.microsoft.com/office/drawing/2014/main" id="{9D81C194-F96F-BF2C-FA7C-D16D43E47900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8" name="Google Shape;174;p17">
              <a:extLst>
                <a:ext uri="{FF2B5EF4-FFF2-40B4-BE49-F238E27FC236}">
                  <a16:creationId xmlns:a16="http://schemas.microsoft.com/office/drawing/2014/main" id="{DC19F312-9CDB-98DF-550B-9E5C4D74C0B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9" name="Google Shape;175;p17">
              <a:extLst>
                <a:ext uri="{FF2B5EF4-FFF2-40B4-BE49-F238E27FC236}">
                  <a16:creationId xmlns:a16="http://schemas.microsoft.com/office/drawing/2014/main" id="{91CFC2D9-B105-6E76-496E-60FD86F277D6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30" name="Google Shape;176;p17">
              <a:extLst>
                <a:ext uri="{FF2B5EF4-FFF2-40B4-BE49-F238E27FC236}">
                  <a16:creationId xmlns:a16="http://schemas.microsoft.com/office/drawing/2014/main" id="{F92C25D0-B340-6D30-2402-0B7C7FD97274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31" name="Gradient-colored box">
            <a:extLst>
              <a:ext uri="{FF2B5EF4-FFF2-40B4-BE49-F238E27FC236}">
                <a16:creationId xmlns:a16="http://schemas.microsoft.com/office/drawing/2014/main" id="{D72F7A46-B22E-08AC-4A3E-12D8287F3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16858" y="893137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bg2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66028" y="2060875"/>
            <a:ext cx="1829435" cy="1828959"/>
          </a:xfrm>
          <a:prstGeom prst="ellipse">
            <a:avLst/>
          </a:prstGeom>
          <a:gradFill>
            <a:gsLst>
              <a:gs pos="0">
                <a:srgbClr val="0091DA"/>
              </a:gs>
              <a:gs pos="0">
                <a:schemeClr val="accent5">
                  <a:lumMod val="60000"/>
                  <a:lumOff val="40000"/>
                </a:schemeClr>
              </a:gs>
              <a:gs pos="70000">
                <a:schemeClr val="accent5"/>
              </a:gs>
              <a:gs pos="100000">
                <a:schemeClr val="accent5"/>
              </a:gs>
            </a:gsLst>
            <a:lin ang="8099331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6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4036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4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plum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3807925" y="2060875"/>
            <a:ext cx="1829435" cy="1828959"/>
          </a:xfrm>
          <a:prstGeom prst="ellipse">
            <a:avLst/>
          </a:prstGeom>
          <a:gradFill>
            <a:gsLst>
              <a:gs pos="0">
                <a:srgbClr val="0091DA"/>
              </a:gs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8099331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66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640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7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ocean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6566763" y="2060875"/>
            <a:ext cx="1829435" cy="1828959"/>
          </a:xfrm>
          <a:prstGeom prst="ellipse">
            <a:avLst/>
          </a:prstGeom>
          <a:gradFill>
            <a:gsLst>
              <a:gs pos="0">
                <a:schemeClr val="accent4"/>
              </a:gs>
              <a:gs pos="74000">
                <a:schemeClr val="accent6"/>
              </a:gs>
              <a:gs pos="10000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8100000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6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02940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30782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dark green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441818-F176-D6D8-5AE9-B382F03C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10C97A-6F59-EDF3-3425-C6B5B69C748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E90CD9-1E77-F10C-7CB3-B6FC0ED3CC8A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3D8699-F9D4-2473-1975-D9D4C2097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4557" y="2060875"/>
            <a:ext cx="1829435" cy="1828959"/>
          </a:xfrm>
          <a:prstGeom prst="ellipse">
            <a:avLst/>
          </a:prstGeom>
          <a:gradFill>
            <a:gsLst>
              <a:gs pos="0">
                <a:srgbClr val="0091DA"/>
              </a:gs>
              <a:gs pos="0">
                <a:schemeClr val="accent1"/>
              </a:gs>
              <a:gs pos="70000">
                <a:schemeClr val="accent2"/>
              </a:gs>
              <a:gs pos="100000">
                <a:schemeClr val="accent2"/>
              </a:gs>
            </a:gsLst>
            <a:lin ang="8099331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66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150B5C7-8176-38DC-8403-7A635B12EC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14631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1C7F64-52A8-CCAA-8FE4-CFFBFBE41F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65406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indigo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894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5257-D64D-DE8A-775C-8CE7D97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5EE52-2581-B3E9-826C-81A0CCC8E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84239-0B56-BFED-9253-55E2AB7F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9400E-A28A-97F4-5CEA-DDB791D9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EA798-56B8-579B-847E-FB2DB3D9C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38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7706-54FB-251A-D762-5F0DAA96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1719-C059-528E-9B7F-A3560E4F3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11B76-3413-67A7-85AB-5F69E427E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76D87-222E-126E-8D71-D9F97F94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DA6F6-AA13-E657-0D79-FF0D6771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88E2E-882C-5D36-A5BA-55102681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1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0B25-70FF-172F-8878-D60334D0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910BD-514C-44DC-057A-43102AD8A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A60E2-CF64-E21A-24C5-9B83FDB3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D25F-45AA-E1EA-7064-9090FE792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824B9-0E2B-07B5-1AA7-6A8391989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F0A8EC-D547-102A-75AB-E23C4A6A6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A52D0B-B3E9-9633-D4E0-8A2B20F1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69BE1-E165-290B-353E-69D7F984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05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4382-D00A-5CC8-7AA7-5C578D85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EFEB4-AEEA-27FC-B91D-C1AD1594A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0368E-64C5-944C-D3E9-96D7D264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1FEAE-7269-27BA-94C8-EE1F7F6C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530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B7420B-2A2D-7B97-ABD8-5C7CE1EB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523A2-9306-EF15-4A6A-8A572F4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BE508-434F-60DB-2A22-487D08F7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5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77D6-4D53-931A-FD4E-1ADDF43B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177C-4276-95EA-44E6-474E578E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24C96-7854-6B6B-CC6C-34A3C76CA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B4767-8B89-B434-6617-0B87915D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2E30D-6C51-7E2F-BFA9-95FFA14EC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E67E5-7A03-A9DD-7219-E472F527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61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DA5B-5136-7C83-854B-380C49BD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5C9CDA-E01A-C542-58DD-92F2F1581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A0A79-7EBE-BD94-FC8B-12BE07719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11713-294C-6712-9EF7-166CD24D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59181-9D42-1FF0-9B75-F1A96EEA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F30AD-CF6E-2DE4-A481-20A70EAC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60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ED733-F5D7-0117-415E-3DCB7DD5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C6EFF-F1F7-24B4-0AF2-2C2200741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93779-EF31-1D85-0C3D-AE32E16FE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4F0AB-BD8C-480E-8356-C2114F140CB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C3023-53A2-4B4E-FDB4-D0398CEBF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37A-335A-4853-CCCE-A20E4FD60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DEEC1-CB18-4CB2-BE6C-216E10C27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82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slideshare.net/adriancockcroft/goto-berli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mware.com/en/VMware-Spring-Cloud-Gateway-for-Kubernetes/1.0/scg-k8s/GUID-route-filter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sv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sv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svg"/><Relationship Id="rId1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cs.vmware.com/en/VMware-Spring-Cloud-Gateway-for-Kubernetes/1.0/scg-k8s/GUID-route-filters.html#filters-added-in-spring-cloud-gateway-for-kubernet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AEE8-A11E-95F2-DA52-EA1C67111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77D6C-8316-C011-06BE-7FE05422BE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541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8041-C543-5E1C-D6FE-87F66B67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7" y="914400"/>
            <a:ext cx="6410133" cy="570606"/>
          </a:xfrm>
        </p:spPr>
        <p:txBody>
          <a:bodyPr>
            <a:normAutofit fontScale="90000"/>
          </a:bodyPr>
          <a:lstStyle/>
          <a:p>
            <a:r>
              <a:rPr lang="en-US" sz="5500"/>
              <a:t>5 min break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8183E-9BBA-2EC5-5395-CB38018A9C0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97643B4-7E4B-4B54-B9D9-996C2BB08E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7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E23CBB3-ECBA-76AB-DDDF-BE49C17FB5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7643B4-7E4B-4B54-B9D9-996C2BB08E98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E38E5-CA0A-D319-2FD0-2997A140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14599"/>
            <a:ext cx="7772400" cy="914400"/>
          </a:xfrm>
        </p:spPr>
        <p:txBody>
          <a:bodyPr/>
          <a:lstStyle/>
          <a:p>
            <a:r>
              <a:rPr lang="en-US" sz="5500"/>
              <a:t>Part 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AB8F6DA-DBEB-00B9-1596-E5FC5370EF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429000"/>
            <a:ext cx="6400800" cy="1828800"/>
          </a:xfrm>
        </p:spPr>
        <p:txBody>
          <a:bodyPr>
            <a:normAutofit/>
          </a:bodyPr>
          <a:lstStyle/>
          <a:p>
            <a:r>
              <a:rPr lang="en-US" sz="2800"/>
              <a:t>Modern end-to-end</a:t>
            </a:r>
            <a:br>
              <a:rPr lang="en-US" sz="2800"/>
            </a:br>
            <a:r>
              <a:rPr lang="en-US" sz="2800"/>
              <a:t>path to production</a:t>
            </a:r>
          </a:p>
        </p:txBody>
      </p:sp>
      <p:pic>
        <p:nvPicPr>
          <p:cNvPr id="11" name="Graphic 10" descr="spring cloud logo">
            <a:extLst>
              <a:ext uri="{FF2B5EF4-FFF2-40B4-BE49-F238E27FC236}">
                <a16:creationId xmlns:a16="http://schemas.microsoft.com/office/drawing/2014/main" id="{A03C5CE1-5235-7196-F6F8-D8F53C6FD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457200"/>
            <a:ext cx="1400174" cy="14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1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768BDD-C8AE-CB1E-BF9D-4A78F48F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334256"/>
            <a:ext cx="10972801" cy="1100458"/>
          </a:xfrm>
        </p:spPr>
        <p:txBody>
          <a:bodyPr anchor="b">
            <a:normAutofit fontScale="90000"/>
          </a:bodyPr>
          <a:lstStyle/>
          <a:p>
            <a:r>
              <a:rPr lang="en-US" sz="5500"/>
              <a:t>Observability</a:t>
            </a:r>
            <a:br>
              <a:rPr lang="en-US" sz="5500"/>
            </a:br>
            <a:r>
              <a:rPr lang="en-US" sz="2800">
                <a:solidFill>
                  <a:schemeClr val="bg2"/>
                </a:solidFill>
              </a:rPr>
              <a:t>Observability patterns – traces, metrics, logs, and health checks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3E32B54-1195-DD74-B039-5FC69B6BBC5B}"/>
              </a:ext>
            </a:extLst>
          </p:cNvPr>
          <p:cNvSpPr/>
          <p:nvPr/>
        </p:nvSpPr>
        <p:spPr>
          <a:xfrm>
            <a:off x="10210800" y="5859117"/>
            <a:ext cx="1376569" cy="54168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10 mins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33D4A-1D11-5F1A-23C2-41D1A4BC836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3CAE9-FFCB-2C02-F7CA-58B24D57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6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1EA121-2375-1E49-A870-919D93FF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Services depend on each other to deliver functionality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E1014E-8805-D2FB-2CEC-16AD2EA7DFFC}"/>
              </a:ext>
            </a:extLst>
          </p:cNvPr>
          <p:cNvGrpSpPr/>
          <p:nvPr/>
        </p:nvGrpSpPr>
        <p:grpSpPr>
          <a:xfrm>
            <a:off x="1597729" y="1978408"/>
            <a:ext cx="8996541" cy="3862093"/>
            <a:chOff x="2112399" y="1968850"/>
            <a:chExt cx="8092869" cy="349191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D25783B-DFE4-F04C-9D04-E6E60A2423B6}"/>
                </a:ext>
              </a:extLst>
            </p:cNvPr>
            <p:cNvSpPr/>
            <p:nvPr/>
          </p:nvSpPr>
          <p:spPr>
            <a:xfrm>
              <a:off x="2112399" y="301666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>
                  <a:solidFill>
                    <a:schemeClr val="bg1"/>
                  </a:solidFill>
                  <a:latin typeface="Metropolis" panose="00000500000000000000" pitchFamily="50" charset="0"/>
                </a:rPr>
                <a:t>A</a:t>
              </a:r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7759D77-C5DE-C540-92DF-DEAF16FB0A5F}"/>
                </a:ext>
              </a:extLst>
            </p:cNvPr>
            <p:cNvSpPr/>
            <p:nvPr/>
          </p:nvSpPr>
          <p:spPr>
            <a:xfrm>
              <a:off x="5144895" y="1968850"/>
              <a:ext cx="1291676" cy="10926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>
                  <a:solidFill>
                    <a:schemeClr val="bg1"/>
                  </a:solidFill>
                  <a:latin typeface="Metropolis" panose="00000500000000000000" pitchFamily="50" charset="0"/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75C18C-2DB8-934E-83FC-7374FFF8DF6E}"/>
                </a:ext>
              </a:extLst>
            </p:cNvPr>
            <p:cNvSpPr/>
            <p:nvPr/>
          </p:nvSpPr>
          <p:spPr>
            <a:xfrm>
              <a:off x="5060699" y="4067799"/>
              <a:ext cx="1119499" cy="1051133"/>
            </a:xfrm>
            <a:prstGeom prst="rect">
              <a:avLst/>
            </a:prstGeom>
            <a:solidFill>
              <a:srgbClr val="7F35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>
                  <a:solidFill>
                    <a:schemeClr val="bg1"/>
                  </a:solidFill>
                  <a:latin typeface="Metropolis" panose="00000500000000000000" pitchFamily="50" charset="0"/>
                </a:rPr>
                <a:t>C</a:t>
              </a: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33FD7E4D-C0B8-2B40-8C86-F4CDFE81F410}"/>
                </a:ext>
              </a:extLst>
            </p:cNvPr>
            <p:cNvSpPr/>
            <p:nvPr/>
          </p:nvSpPr>
          <p:spPr>
            <a:xfrm>
              <a:off x="8889215" y="1991170"/>
              <a:ext cx="1119499" cy="1070361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>
                  <a:solidFill>
                    <a:schemeClr val="bg1"/>
                  </a:solidFill>
                  <a:latin typeface="Metropolis" panose="00000500000000000000" pitchFamily="50" charset="0"/>
                </a:rPr>
                <a:t>D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C798657F-8CE3-CB47-9915-683B3103CBFE}"/>
                </a:ext>
              </a:extLst>
            </p:cNvPr>
            <p:cNvSpPr/>
            <p:nvPr/>
          </p:nvSpPr>
          <p:spPr>
            <a:xfrm>
              <a:off x="8889215" y="4127619"/>
              <a:ext cx="1316053" cy="133314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>
                  <a:solidFill>
                    <a:schemeClr val="bg1"/>
                  </a:solidFill>
                  <a:latin typeface="Metropolis" panose="00000500000000000000" pitchFamily="50" charset="0"/>
                </a:rPr>
                <a:t>F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9BAB7C6-096E-4F45-BF3A-9A4B14F2587B}"/>
                </a:ext>
              </a:extLst>
            </p:cNvPr>
            <p:cNvCxnSpPr>
              <a:stCxn id="7" idx="6"/>
              <a:endCxn id="8" idx="1"/>
            </p:cNvCxnSpPr>
            <p:nvPr/>
          </p:nvCxnSpPr>
          <p:spPr bwMode="gray">
            <a:xfrm flipV="1">
              <a:off x="3026800" y="2515191"/>
              <a:ext cx="2441015" cy="958675"/>
            </a:xfrm>
            <a:prstGeom prst="straightConnector1">
              <a:avLst/>
            </a:prstGeom>
            <a:ln w="25400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307E74-8563-064A-B884-03796CF33893}"/>
                </a:ext>
              </a:extLst>
            </p:cNvPr>
            <p:cNvCxnSpPr>
              <a:cxnSpLocks/>
              <a:stCxn id="8" idx="5"/>
              <a:endCxn id="10" idx="3"/>
            </p:cNvCxnSpPr>
            <p:nvPr/>
          </p:nvCxnSpPr>
          <p:spPr bwMode="gray">
            <a:xfrm>
              <a:off x="6113652" y="2515190"/>
              <a:ext cx="2775562" cy="11160"/>
            </a:xfrm>
            <a:prstGeom prst="straightConnector1">
              <a:avLst/>
            </a:prstGeom>
            <a:ln w="25400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4E7E61-5E1A-1140-A209-EE8ABE47825A}"/>
                </a:ext>
              </a:extLst>
            </p:cNvPr>
            <p:cNvCxnSpPr>
              <a:cxnSpLocks/>
              <a:stCxn id="7" idx="6"/>
              <a:endCxn id="9" idx="1"/>
            </p:cNvCxnSpPr>
            <p:nvPr/>
          </p:nvCxnSpPr>
          <p:spPr bwMode="gray">
            <a:xfrm>
              <a:off x="3026800" y="3473865"/>
              <a:ext cx="2033899" cy="1119500"/>
            </a:xfrm>
            <a:prstGeom prst="straightConnector1">
              <a:avLst/>
            </a:prstGeom>
            <a:ln w="25400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6489C0-1E7D-8848-8281-949CF447E52E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 bwMode="gray">
            <a:xfrm>
              <a:off x="6180198" y="4593365"/>
              <a:ext cx="2709017" cy="200826"/>
            </a:xfrm>
            <a:prstGeom prst="straightConnector1">
              <a:avLst/>
            </a:prstGeom>
            <a:ln w="25400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E3CEEA-11E8-CD4C-8DF7-971A721280B1}"/>
                </a:ext>
              </a:extLst>
            </p:cNvPr>
            <p:cNvCxnSpPr>
              <a:cxnSpLocks/>
              <a:stCxn id="9" idx="3"/>
              <a:endCxn id="10" idx="3"/>
            </p:cNvCxnSpPr>
            <p:nvPr/>
          </p:nvCxnSpPr>
          <p:spPr bwMode="gray">
            <a:xfrm flipV="1">
              <a:off x="6180198" y="2526351"/>
              <a:ext cx="2709017" cy="2067015"/>
            </a:xfrm>
            <a:prstGeom prst="straightConnector1">
              <a:avLst/>
            </a:prstGeom>
            <a:ln w="25400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013AB-27BC-F582-5582-93E3A756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835B4-E8BA-3586-EE6D-C6CAB6FBA7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A4916-7808-E54E-B6C8-DEF0B444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Death Star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D5DD-8AF5-4540-B718-31F53AA1B76E}"/>
              </a:ext>
            </a:extLst>
          </p:cNvPr>
          <p:cNvSpPr/>
          <p:nvPr/>
        </p:nvSpPr>
        <p:spPr>
          <a:xfrm>
            <a:off x="5978019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Metropolis" panose="00000500000000000000" pitchFamily="50" charset="0"/>
              </a:rPr>
              <a:t> </a:t>
            </a:r>
            <a:endParaRPr lang="en-US">
              <a:latin typeface="Metropolis" panose="00000500000000000000" pitchFamily="50" charset="0"/>
            </a:endParaRPr>
          </a:p>
        </p:txBody>
      </p:sp>
      <p:pic>
        <p:nvPicPr>
          <p:cNvPr id="6" name="Google Shape;194;p16">
            <a:extLst>
              <a:ext uri="{FF2B5EF4-FFF2-40B4-BE49-F238E27FC236}">
                <a16:creationId xmlns:a16="http://schemas.microsoft.com/office/drawing/2014/main" id="{287B4AB7-DF25-184E-BAFB-7C9030317A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440" t="-2129" r="440" b="2129"/>
          <a:stretch/>
        </p:blipFill>
        <p:spPr>
          <a:xfrm>
            <a:off x="1113089" y="953984"/>
            <a:ext cx="9964118" cy="47998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E4A8A0-6FEF-FA4D-B1B1-CAB64BAC42E5}"/>
              </a:ext>
            </a:extLst>
          </p:cNvPr>
          <p:cNvSpPr/>
          <p:nvPr/>
        </p:nvSpPr>
        <p:spPr>
          <a:xfrm>
            <a:off x="7683845" y="6008848"/>
            <a:ext cx="40297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2"/>
                </a:solidFill>
                <a:latin typeface="Metropolis" panose="00000500000000000000" pitchFamily="50" charset="0"/>
              </a:rPr>
              <a:t>Source: </a:t>
            </a:r>
            <a:r>
              <a:rPr lang="en-US" sz="1000">
                <a:latin typeface="Metropolis" panose="00000500000000000000" pitchFamily="50" charset="0"/>
                <a:hlinkClick r:id="rId4"/>
              </a:rPr>
              <a:t>http://www.slideshare.net/adriancockcroft/goto-berlin</a:t>
            </a:r>
            <a:r>
              <a:rPr lang="en-US" sz="1000">
                <a:latin typeface="Metropolis" panose="00000500000000000000" pitchFamily="50" charset="0"/>
              </a:rPr>
              <a:t>  </a:t>
            </a:r>
          </a:p>
          <a:p>
            <a:endParaRPr lang="en-US" sz="1200">
              <a:latin typeface="Metropolis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A89EE-F8D4-684A-BF60-FD3025AD4DA4}"/>
              </a:ext>
            </a:extLst>
          </p:cNvPr>
          <p:cNvSpPr/>
          <p:nvPr/>
        </p:nvSpPr>
        <p:spPr>
          <a:xfrm>
            <a:off x="9780609" y="4878729"/>
            <a:ext cx="1365812" cy="914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3F5465-24D6-E072-E322-EDC4165042BE}"/>
              </a:ext>
            </a:extLst>
          </p:cNvPr>
          <p:cNvSpPr/>
          <p:nvPr/>
        </p:nvSpPr>
        <p:spPr>
          <a:xfrm>
            <a:off x="9780609" y="330778"/>
            <a:ext cx="1414040" cy="914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66A2C3-A146-5781-9E4B-38DFC1EF5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3E6EB-E09A-48E5-70AA-65E80431DF3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58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7621-54AE-CB11-C330-2F105186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23122"/>
            <a:ext cx="7122850" cy="1932492"/>
          </a:xfrm>
        </p:spPr>
        <p:txBody>
          <a:bodyPr>
            <a:normAutofit fontScale="90000"/>
          </a:bodyPr>
          <a:lstStyle/>
          <a:p>
            <a:r>
              <a:rPr lang="en-US" sz="4000"/>
              <a:t>How can we pinpoint the root cause of a problem in a group of services?</a:t>
            </a:r>
            <a:br>
              <a:rPr lang="en-US" sz="4000"/>
            </a:br>
            <a:endParaRPr lang="en-US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BC8FB-BC7D-B6C0-909A-D417F13895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F1F6A-3C51-A243-98BA-7EBED526F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573E9-633F-1841-B50D-2294130B0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Health Checks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4038D-1833-B641-9EBE-7EE0A6BA7D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DEE18-B3C6-2942-83F2-411C5DDD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types of observability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2B5B96E-94D7-33B1-5C73-43E3FF43FF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Distributed Tracing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FFA14A-419D-3B41-BFEB-79C85BEE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56" y="2518151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13F73D1-E88C-564A-8AE9-12F390257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0319" y="2582900"/>
            <a:ext cx="905656" cy="78490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599EFA9-E2E7-BB40-B4C9-7FA7598D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8643" y="2499390"/>
            <a:ext cx="1283027" cy="9519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E70E88F-53E4-814D-909F-2EB0EFFC1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2931" y="2444780"/>
            <a:ext cx="999243" cy="1061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D88D42-8591-03D8-8B63-8ABB2431CAB4}"/>
              </a:ext>
            </a:extLst>
          </p:cNvPr>
          <p:cNvSpPr txBox="1"/>
          <p:nvPr/>
        </p:nvSpPr>
        <p:spPr>
          <a:xfrm>
            <a:off x="7478702" y="2246638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etropolis" panose="00000500000000000000" pitchFamily="50" charset="0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96482B84-3270-78DF-DD5A-7C2FD4516A4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0EB3A40-20A1-CDE2-9045-9425E238B630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F1F6A-3C51-A243-98BA-7EBED526F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573E9-633F-1841-B50D-2294130B0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Health Checks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4038D-1833-B641-9EBE-7EE0A6BA7D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DEE18-B3C6-2942-83F2-411C5DDD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types of observability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2B5B96E-94D7-33B1-5C73-43E3FF43FF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Distributed Tracing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FFA14A-419D-3B41-BFEB-79C85BEE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56" y="2518151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13F73D1-E88C-564A-8AE9-12F390257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0319" y="2582900"/>
            <a:ext cx="905656" cy="78490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599EFA9-E2E7-BB40-B4C9-7FA7598D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8643" y="2499390"/>
            <a:ext cx="1283027" cy="9519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E70E88F-53E4-814D-909F-2EB0EFFC1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2931" y="2444780"/>
            <a:ext cx="999243" cy="1061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D88D42-8591-03D8-8B63-8ABB2431CAB4}"/>
              </a:ext>
            </a:extLst>
          </p:cNvPr>
          <p:cNvSpPr txBox="1"/>
          <p:nvPr/>
        </p:nvSpPr>
        <p:spPr>
          <a:xfrm>
            <a:off x="7478702" y="2246638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etropolis" panose="00000500000000000000" pitchFamily="50" charset="0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96482B84-3270-78DF-DD5A-7C2FD4516A4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0EB3A40-20A1-CDE2-9045-9425E238B630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57DDF7-D33F-2C2D-3A04-A570D8DD86F2}"/>
              </a:ext>
            </a:extLst>
          </p:cNvPr>
          <p:cNvSpPr/>
          <p:nvPr/>
        </p:nvSpPr>
        <p:spPr>
          <a:xfrm>
            <a:off x="609600" y="1589103"/>
            <a:ext cx="2763915" cy="3648722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CD7EB5-AD5E-57EE-FE5F-6391D1ECA048}"/>
              </a:ext>
            </a:extLst>
          </p:cNvPr>
          <p:cNvSpPr/>
          <p:nvPr/>
        </p:nvSpPr>
        <p:spPr>
          <a:xfrm rot="10800000">
            <a:off x="7832744" y="2421640"/>
            <a:ext cx="4359255" cy="4344286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2">
                  <a:alpha val="37000"/>
                </a:schemeClr>
              </a:gs>
              <a:gs pos="100000">
                <a:schemeClr val="bg1">
                  <a:alpha val="0"/>
                </a:schemeClr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0E80EB-AF79-E6E4-8AAC-BCC5E43153E7}"/>
              </a:ext>
            </a:extLst>
          </p:cNvPr>
          <p:cNvSpPr/>
          <p:nvPr/>
        </p:nvSpPr>
        <p:spPr>
          <a:xfrm rot="10800000">
            <a:off x="5469667" y="66675"/>
            <a:ext cx="6722333" cy="6699250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2">
                  <a:alpha val="37000"/>
                </a:schemeClr>
              </a:gs>
              <a:gs pos="100000">
                <a:schemeClr val="bg1">
                  <a:alpha val="0"/>
                </a:schemeClr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AD0A0B-89A1-9E41-8461-EA75540892D0}"/>
              </a:ext>
            </a:extLst>
          </p:cNvPr>
          <p:cNvSpPr/>
          <p:nvPr/>
        </p:nvSpPr>
        <p:spPr>
          <a:xfrm>
            <a:off x="0" y="1081926"/>
            <a:ext cx="12192000" cy="4093756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955CB-B8B5-ED44-AEBF-8EC67ECE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logging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E8CA4B-E39F-DD45-93F0-23EAD5A8009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5343206"/>
            <a:ext cx="11582400" cy="647700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CA" sz="1800"/>
              <a:t>Unstructured logs are hard to query and search through, since there is no standard format for the file.</a:t>
            </a:r>
          </a:p>
          <a:p>
            <a:pPr marL="0" lvl="1" indent="0">
              <a:buNone/>
            </a:pPr>
            <a:r>
              <a:rPr lang="en-CA" sz="1800"/>
              <a:t>Not possible to tell from the log statements what version of the code wrote the statement.</a:t>
            </a:r>
          </a:p>
          <a:p>
            <a:pPr marL="274238" lvl="1" indent="0">
              <a:buNone/>
            </a:pPr>
            <a:endParaRPr lang="en-CA" sz="1800"/>
          </a:p>
          <a:p>
            <a:pPr marL="274238" lvl="1" indent="0">
              <a:buNone/>
            </a:pPr>
            <a:endParaRPr lang="en-CA" sz="1800"/>
          </a:p>
          <a:p>
            <a:endParaRPr lang="en-US" sz="1800"/>
          </a:p>
        </p:txBody>
      </p:sp>
      <p:pic>
        <p:nvPicPr>
          <p:cNvPr id="7" name="Google Shape;219;p20">
            <a:extLst>
              <a:ext uri="{FF2B5EF4-FFF2-40B4-BE49-F238E27FC236}">
                <a16:creationId xmlns:a16="http://schemas.microsoft.com/office/drawing/2014/main" id="{B7452E31-4562-CD41-B61E-85F3B4E1DD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52" y="1081926"/>
            <a:ext cx="10351495" cy="4093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BF35C-2D21-2345-C023-397C7F30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47950C-F9A2-7AB5-1E06-CE9BC16F104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4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C9CD395-E0AE-5519-42DB-206E3A915F58}"/>
              </a:ext>
            </a:extLst>
          </p:cNvPr>
          <p:cNvSpPr/>
          <p:nvPr/>
        </p:nvSpPr>
        <p:spPr>
          <a:xfrm rot="10800000">
            <a:off x="7832744" y="2421640"/>
            <a:ext cx="4359255" cy="4344286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2">
                  <a:alpha val="37000"/>
                </a:schemeClr>
              </a:gs>
              <a:gs pos="100000">
                <a:schemeClr val="bg1">
                  <a:alpha val="0"/>
                </a:schemeClr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6998FC-9B76-6791-ED6F-8C6692F220E3}"/>
              </a:ext>
            </a:extLst>
          </p:cNvPr>
          <p:cNvSpPr/>
          <p:nvPr/>
        </p:nvSpPr>
        <p:spPr>
          <a:xfrm rot="10800000">
            <a:off x="5469667" y="66675"/>
            <a:ext cx="6722333" cy="6699250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2">
                  <a:alpha val="37000"/>
                </a:schemeClr>
              </a:gs>
              <a:gs pos="100000">
                <a:schemeClr val="bg1">
                  <a:alpha val="0"/>
                </a:schemeClr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955CB-B8B5-ED44-AEBF-8EC67ECE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Structured Logging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E8CA4B-E39F-DD45-93F0-23EAD5A8009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184274"/>
            <a:ext cx="3657600" cy="3724275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CA" sz="2000"/>
              <a:t>Structured logs are written using a well-known format such as JSON that is easy to index and query.</a:t>
            </a:r>
          </a:p>
          <a:p>
            <a:pPr marL="0" lvl="1" indent="0">
              <a:buNone/>
            </a:pPr>
            <a:r>
              <a:rPr lang="en-CA" sz="2000"/>
              <a:t>Adding the git commit id to every log event makes it possible to determine precisely which version of the code wrote the log message. </a:t>
            </a:r>
          </a:p>
          <a:p>
            <a:pPr marL="90225" lvl="1" indent="0">
              <a:buNone/>
            </a:pPr>
            <a:endParaRPr lang="en-CA" sz="2000"/>
          </a:p>
        </p:txBody>
      </p:sp>
      <p:pic>
        <p:nvPicPr>
          <p:cNvPr id="8" name="Google Shape;227;p21">
            <a:extLst>
              <a:ext uri="{FF2B5EF4-FFF2-40B4-BE49-F238E27FC236}">
                <a16:creationId xmlns:a16="http://schemas.microsoft.com/office/drawing/2014/main" id="{97DAA571-47EF-9C46-8D99-7F6842E543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007" y="1184274"/>
            <a:ext cx="6701393" cy="40763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C85066-03D3-EBBC-321B-4B385F04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5E621-53A8-058F-4BE0-71F01EF79FF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8041-C543-5E1C-D6FE-87F66B67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7" y="930965"/>
            <a:ext cx="6410133" cy="929735"/>
          </a:xfrm>
        </p:spPr>
        <p:txBody>
          <a:bodyPr/>
          <a:lstStyle/>
          <a:p>
            <a:r>
              <a:rPr lang="en-US" sz="5500"/>
              <a:t>Lunch!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7B544992-1B00-1E56-B790-CD2539DA371E}"/>
              </a:ext>
            </a:extLst>
          </p:cNvPr>
          <p:cNvSpPr/>
          <p:nvPr/>
        </p:nvSpPr>
        <p:spPr>
          <a:xfrm>
            <a:off x="609601" y="3158158"/>
            <a:ext cx="1376569" cy="54168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30 mins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A833A-585A-4E06-A799-D5343B75AE9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97643B4-7E4B-4B54-B9D9-996C2BB08E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0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 b="8222"/>
          <a:stretch/>
        </p:blipFill>
        <p:spPr>
          <a:xfrm>
            <a:off x="6350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8" y="742045"/>
            <a:ext cx="3779358" cy="1371600"/>
          </a:xfrm>
        </p:spPr>
        <p:txBody>
          <a:bodyPr anchor="ctr"/>
          <a:lstStyle/>
          <a:p>
            <a:r>
              <a:rPr lang="en-US" sz="4000">
                <a:solidFill>
                  <a:schemeClr val="bg2"/>
                </a:solidFill>
              </a:rPr>
              <a:t>Logging Demo</a:t>
            </a:r>
            <a:endParaRPr lang="en-US" sz="3200">
              <a:solidFill>
                <a:schemeClr val="bg2"/>
              </a:solidFill>
            </a:endParaRPr>
          </a:p>
        </p:txBody>
      </p: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584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6 L 2.08333E-6 1.11111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F1F6A-3C51-A243-98BA-7EBED526F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573E9-633F-1841-B50D-2294130B0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Health Checks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4038D-1833-B641-9EBE-7EE0A6BA7D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DEE18-B3C6-2942-83F2-411C5DDD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types of observability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2B5B96E-94D7-33B1-5C73-43E3FF43FF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Distributed Tracing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FFA14A-419D-3B41-BFEB-79C85BEE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56" y="2518151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13F73D1-E88C-564A-8AE9-12F390257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0319" y="2582900"/>
            <a:ext cx="905656" cy="78490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599EFA9-E2E7-BB40-B4C9-7FA7598D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8643" y="2499390"/>
            <a:ext cx="1283027" cy="9519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E70E88F-53E4-814D-909F-2EB0EFFC1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2931" y="2444780"/>
            <a:ext cx="999243" cy="1061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D88D42-8591-03D8-8B63-8ABB2431CAB4}"/>
              </a:ext>
            </a:extLst>
          </p:cNvPr>
          <p:cNvSpPr txBox="1"/>
          <p:nvPr/>
        </p:nvSpPr>
        <p:spPr>
          <a:xfrm>
            <a:off x="7478702" y="2246638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717074"/>
                  </a:gs>
                  <a:gs pos="30000">
                    <a:srgbClr val="717074"/>
                  </a:gs>
                </a:gsLst>
                <a:lin ang="5400000" scaled="0"/>
              </a:gra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96482B84-3270-78DF-DD5A-7C2FD4516A4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0EB3A40-20A1-CDE2-9045-9425E238B630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57DDF7-D33F-2C2D-3A04-A570D8DD86F2}"/>
              </a:ext>
            </a:extLst>
          </p:cNvPr>
          <p:cNvSpPr/>
          <p:nvPr/>
        </p:nvSpPr>
        <p:spPr>
          <a:xfrm>
            <a:off x="3342086" y="1595761"/>
            <a:ext cx="2763915" cy="366647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6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768BDD-C8AE-CB1E-BF9D-4A78F48F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334256"/>
            <a:ext cx="10972801" cy="1100458"/>
          </a:xfrm>
        </p:spPr>
        <p:txBody>
          <a:bodyPr anchor="b"/>
          <a:lstStyle/>
          <a:p>
            <a:r>
              <a:rPr lang="en-US" sz="5500"/>
              <a:t>Configure SSO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3E32B54-1195-DD74-B039-5FC69B6BBC5B}"/>
              </a:ext>
            </a:extLst>
          </p:cNvPr>
          <p:cNvSpPr/>
          <p:nvPr/>
        </p:nvSpPr>
        <p:spPr>
          <a:xfrm>
            <a:off x="10210800" y="5859117"/>
            <a:ext cx="1376569" cy="54168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15 mins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33D4A-1D11-5F1A-23C2-41D1A4BC836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3CAE9-FFCB-2C02-F7CA-58B24D57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102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5AA077-1687-0B2F-8AB8-0A22000F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3500000">
            <a:off x="8499655" y="912654"/>
            <a:ext cx="4417369" cy="8598581"/>
          </a:xfrm>
          <a:custGeom>
            <a:avLst/>
            <a:gdLst>
              <a:gd name="connsiteX0" fmla="*/ 4404835 w 4417369"/>
              <a:gd name="connsiteY0" fmla="*/ 8598581 h 8598581"/>
              <a:gd name="connsiteX1" fmla="*/ 735573 w 4417369"/>
              <a:gd name="connsiteY1" fmla="*/ 4929319 h 8598581"/>
              <a:gd name="connsiteX2" fmla="*/ 727733 w 4417369"/>
              <a:gd name="connsiteY2" fmla="*/ 4937160 h 8598581"/>
              <a:gd name="connsiteX3" fmla="*/ 0 w 4417369"/>
              <a:gd name="connsiteY3" fmla="*/ 4209427 h 8598581"/>
              <a:gd name="connsiteX4" fmla="*/ 4209427 w 4417369"/>
              <a:gd name="connsiteY4" fmla="*/ 0 h 8598581"/>
              <a:gd name="connsiteX5" fmla="*/ 4417369 w 4417369"/>
              <a:gd name="connsiteY5" fmla="*/ 207942 h 859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7369" h="8598581">
                <a:moveTo>
                  <a:pt x="4404835" y="8598581"/>
                </a:moveTo>
                <a:lnTo>
                  <a:pt x="735573" y="4929319"/>
                </a:lnTo>
                <a:lnTo>
                  <a:pt x="727733" y="4937160"/>
                </a:lnTo>
                <a:lnTo>
                  <a:pt x="0" y="4209427"/>
                </a:lnTo>
                <a:lnTo>
                  <a:pt x="4209427" y="0"/>
                </a:lnTo>
                <a:lnTo>
                  <a:pt x="4417369" y="207942"/>
                </a:lnTo>
                <a:close/>
              </a:path>
            </a:pathLst>
          </a:custGeom>
          <a:gradFill>
            <a:gsLst>
              <a:gs pos="23000">
                <a:schemeClr val="accent6">
                  <a:lumMod val="20000"/>
                  <a:lumOff val="80000"/>
                  <a:alpha val="33000"/>
                </a:schemeClr>
              </a:gs>
              <a:gs pos="64000">
                <a:schemeClr val="accent3">
                  <a:lumMod val="20000"/>
                  <a:lumOff val="80000"/>
                  <a:alpha val="3000"/>
                </a:schemeClr>
              </a:gs>
            </a:gsLst>
            <a:lin ang="13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1384008-5D21-34E6-DDB7-403B365C8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3500000">
            <a:off x="9961823" y="2244335"/>
            <a:ext cx="2617817" cy="5225831"/>
          </a:xfrm>
          <a:custGeom>
            <a:avLst/>
            <a:gdLst>
              <a:gd name="connsiteX0" fmla="*/ 1471491 w 1477021"/>
              <a:gd name="connsiteY0" fmla="*/ 2948511 h 2948511"/>
              <a:gd name="connsiteX1" fmla="*/ 0 w 1477021"/>
              <a:gd name="connsiteY1" fmla="*/ 1477020 h 2948511"/>
              <a:gd name="connsiteX2" fmla="*/ 1477021 w 1477021"/>
              <a:gd name="connsiteY2" fmla="*/ 0 h 2948511"/>
              <a:gd name="connsiteX3" fmla="*/ 1472617 w 1477021"/>
              <a:gd name="connsiteY3" fmla="*/ 2947385 h 294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021" h="2948511">
                <a:moveTo>
                  <a:pt x="1471491" y="2948511"/>
                </a:moveTo>
                <a:lnTo>
                  <a:pt x="0" y="1477020"/>
                </a:lnTo>
                <a:lnTo>
                  <a:pt x="1477021" y="0"/>
                </a:lnTo>
                <a:lnTo>
                  <a:pt x="1472617" y="2947385"/>
                </a:lnTo>
                <a:close/>
              </a:path>
            </a:pathLst>
          </a:custGeom>
          <a:gradFill>
            <a:gsLst>
              <a:gs pos="23000">
                <a:schemeClr val="accent6">
                  <a:lumMod val="20000"/>
                  <a:lumOff val="80000"/>
                  <a:alpha val="33000"/>
                </a:schemeClr>
              </a:gs>
              <a:gs pos="64000">
                <a:schemeClr val="accent3">
                  <a:lumMod val="20000"/>
                  <a:lumOff val="80000"/>
                  <a:alpha val="3000"/>
                </a:schemeClr>
              </a:gs>
            </a:gsLst>
            <a:lin ang="13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445-6ABC-2FC4-F37D-79DC1156F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000"/>
              <a:t>Provides several custom filters in addition to those included in the open-source project</a:t>
            </a:r>
          </a:p>
          <a:p>
            <a:pPr>
              <a:spcAft>
                <a:spcPts val="1200"/>
              </a:spcAft>
            </a:pP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BD061-84F7-18A3-5ECF-B664B636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Spring Apps Gateway – Commercial filters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5F437-33AD-1252-4B7D-5BF5E89E6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1593850"/>
            <a:ext cx="5735541" cy="45783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Rate Limiting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Circuit Breaker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Single Sign-on Authorized Endpoint – Security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Scope Authorization – Security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Role-Based Access Control – Security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Token Relay – Security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1DB31-3215-0C58-12E0-D0CDAC2E3834}"/>
              </a:ext>
            </a:extLst>
          </p:cNvPr>
          <p:cNvSpPr txBox="1"/>
          <p:nvPr/>
        </p:nvSpPr>
        <p:spPr>
          <a:xfrm>
            <a:off x="6646995" y="1593850"/>
            <a:ext cx="4795872" cy="1298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338" marR="0" lvl="0" indent="-287338" algn="l" defTabSz="914367" rtl="0" eaLnBrk="1" fontAlgn="auto" latinLnBrk="0" hangingPunct="1">
              <a:lnSpc>
                <a:spcPts val="2353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rPr>
              <a:t>Request / Response Modification Filter</a:t>
            </a:r>
          </a:p>
          <a:p>
            <a:pPr marL="287338" marR="0" lvl="0" indent="-287338" algn="l" defTabSz="914367" rtl="0" eaLnBrk="1" fontAlgn="auto" latinLnBrk="0" hangingPunct="1">
              <a:lnSpc>
                <a:spcPts val="2353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rPr>
              <a:t>Client Certificate Authorization Filter</a:t>
            </a:r>
          </a:p>
          <a:p>
            <a:pPr marL="287338" marR="0" lvl="0" indent="-287338" algn="l" defTabSz="914367" rtl="0" eaLnBrk="1" fontAlgn="auto" latinLnBrk="0" hangingPunct="1">
              <a:lnSpc>
                <a:spcPts val="2353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rPr>
              <a:t>…</a:t>
            </a:r>
          </a:p>
        </p:txBody>
      </p:sp>
      <p:grpSp>
        <p:nvGrpSpPr>
          <p:cNvPr id="8" name="Group 7" descr="Link to Commercial Route Filters&#10;">
            <a:extLst>
              <a:ext uri="{FF2B5EF4-FFF2-40B4-BE49-F238E27FC236}">
                <a16:creationId xmlns:a16="http://schemas.microsoft.com/office/drawing/2014/main" id="{848A9F37-B39F-A220-80A6-CC157AADF4F8}"/>
              </a:ext>
            </a:extLst>
          </p:cNvPr>
          <p:cNvGrpSpPr/>
          <p:nvPr/>
        </p:nvGrpSpPr>
        <p:grpSpPr>
          <a:xfrm>
            <a:off x="609599" y="5049772"/>
            <a:ext cx="4081671" cy="457200"/>
            <a:chOff x="3193297" y="5812793"/>
            <a:chExt cx="4081671" cy="457200"/>
          </a:xfrm>
        </p:grpSpPr>
        <p:sp>
          <p:nvSpPr>
            <p:cNvPr id="9" name="Rectangle: Rounded Corners 8" descr="Link to Commercial Route Filters&#10;">
              <a:extLst>
                <a:ext uri="{FF2B5EF4-FFF2-40B4-BE49-F238E27FC236}">
                  <a16:creationId xmlns:a16="http://schemas.microsoft.com/office/drawing/2014/main" id="{D1351EE0-87D3-0E75-F54B-370C7FEB8EBC}"/>
                </a:ext>
              </a:extLst>
            </p:cNvPr>
            <p:cNvSpPr/>
            <p:nvPr/>
          </p:nvSpPr>
          <p:spPr bwMode="auto">
            <a:xfrm>
              <a:off x="3193297" y="5812793"/>
              <a:ext cx="4081671" cy="457200"/>
            </a:xfrm>
            <a:prstGeom prst="roundRect">
              <a:avLst>
                <a:gd name="adj" fmla="val 8245"/>
              </a:avLst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3100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2700000" scaled="0"/>
            </a:gradFill>
            <a:ln w="57150" cap="rnd" cmpd="sng" algn="ctr">
              <a:noFill/>
              <a:prstDash val="solid"/>
              <a:headEnd type="none" w="lg" len="med"/>
              <a:tailEnd type="none" w="lg" len="med"/>
            </a:ln>
            <a:effectLst/>
          </p:spPr>
          <p:txBody>
            <a:bodyPr wrap="square" lIns="274320" tIns="45720" bIns="45720" rtlCol="0" anchor="ctr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+mj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1600">
                  <a:solidFill>
                    <a:schemeClr val="bg1"/>
                  </a:solidFill>
                  <a:latin typeface="+mj-lt"/>
                </a:rPr>
                <a:t> to Commercial Route Filters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D79753-4EE7-2F4D-5526-DF625B8BC298}"/>
                </a:ext>
              </a:extLst>
            </p:cNvPr>
            <p:cNvCxnSpPr>
              <a:cxnSpLocks/>
            </p:cNvCxnSpPr>
            <p:nvPr/>
          </p:nvCxnSpPr>
          <p:spPr>
            <a:xfrm>
              <a:off x="6787047" y="6041393"/>
              <a:ext cx="274423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none" w="lg" len="med"/>
              <a:tailEnd type="triangle" w="lg" len="med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A2BEF0C-F250-E190-FC36-E958E1622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09186" y="4062303"/>
            <a:ext cx="2473215" cy="2227092"/>
            <a:chOff x="9414927" y="4380212"/>
            <a:chExt cx="1953936" cy="1759489"/>
          </a:xfrm>
        </p:grpSpPr>
        <p:pic>
          <p:nvPicPr>
            <p:cNvPr id="16" name="Graphic 15" descr="Filter with solid fill">
              <a:extLst>
                <a:ext uri="{FF2B5EF4-FFF2-40B4-BE49-F238E27FC236}">
                  <a16:creationId xmlns:a16="http://schemas.microsoft.com/office/drawing/2014/main" id="{4612F341-E706-6C3B-292D-03DF7CBE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14927" y="4380212"/>
              <a:ext cx="1759489" cy="1759489"/>
            </a:xfrm>
            <a:prstGeom prst="rect">
              <a:avLst/>
            </a:prstGeom>
          </p:spPr>
        </p:pic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8E4DE700-12F5-4023-06C2-59796B9FD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8581" y="5240943"/>
              <a:ext cx="830282" cy="738019"/>
            </a:xfrm>
            <a:custGeom>
              <a:avLst/>
              <a:gdLst>
                <a:gd name="T0" fmla="*/ 175 w 196"/>
                <a:gd name="T1" fmla="*/ 91 h 174"/>
                <a:gd name="T2" fmla="*/ 196 w 196"/>
                <a:gd name="T3" fmla="*/ 25 h 174"/>
                <a:gd name="T4" fmla="*/ 35 w 196"/>
                <a:gd name="T5" fmla="*/ 25 h 174"/>
                <a:gd name="T6" fmla="*/ 31 w 196"/>
                <a:gd name="T7" fmla="*/ 14 h 174"/>
                <a:gd name="T8" fmla="*/ 11 w 196"/>
                <a:gd name="T9" fmla="*/ 0 h 174"/>
                <a:gd name="T10" fmla="*/ 0 w 196"/>
                <a:gd name="T11" fmla="*/ 0 h 174"/>
                <a:gd name="T12" fmla="*/ 0 w 196"/>
                <a:gd name="T13" fmla="*/ 12 h 174"/>
                <a:gd name="T14" fmla="*/ 11 w 196"/>
                <a:gd name="T15" fmla="*/ 12 h 174"/>
                <a:gd name="T16" fmla="*/ 20 w 196"/>
                <a:gd name="T17" fmla="*/ 18 h 174"/>
                <a:gd name="T18" fmla="*/ 54 w 196"/>
                <a:gd name="T19" fmla="*/ 122 h 174"/>
                <a:gd name="T20" fmla="*/ 62 w 196"/>
                <a:gd name="T21" fmla="*/ 136 h 174"/>
                <a:gd name="T22" fmla="*/ 47 w 196"/>
                <a:gd name="T23" fmla="*/ 155 h 174"/>
                <a:gd name="T24" fmla="*/ 66 w 196"/>
                <a:gd name="T25" fmla="*/ 174 h 174"/>
                <a:gd name="T26" fmla="*/ 86 w 196"/>
                <a:gd name="T27" fmla="*/ 155 h 174"/>
                <a:gd name="T28" fmla="*/ 84 w 196"/>
                <a:gd name="T29" fmla="*/ 147 h 174"/>
                <a:gd name="T30" fmla="*/ 89 w 196"/>
                <a:gd name="T31" fmla="*/ 148 h 174"/>
                <a:gd name="T32" fmla="*/ 135 w 196"/>
                <a:gd name="T33" fmla="*/ 148 h 174"/>
                <a:gd name="T34" fmla="*/ 134 w 196"/>
                <a:gd name="T35" fmla="*/ 155 h 174"/>
                <a:gd name="T36" fmla="*/ 153 w 196"/>
                <a:gd name="T37" fmla="*/ 174 h 174"/>
                <a:gd name="T38" fmla="*/ 173 w 196"/>
                <a:gd name="T39" fmla="*/ 155 h 174"/>
                <a:gd name="T40" fmla="*/ 153 w 196"/>
                <a:gd name="T41" fmla="*/ 135 h 174"/>
                <a:gd name="T42" fmla="*/ 153 w 196"/>
                <a:gd name="T43" fmla="*/ 135 h 174"/>
                <a:gd name="T44" fmla="*/ 153 w 196"/>
                <a:gd name="T45" fmla="*/ 135 h 174"/>
                <a:gd name="T46" fmla="*/ 89 w 196"/>
                <a:gd name="T47" fmla="*/ 135 h 174"/>
                <a:gd name="T48" fmla="*/ 66 w 196"/>
                <a:gd name="T49" fmla="*/ 119 h 174"/>
                <a:gd name="T50" fmla="*/ 63 w 196"/>
                <a:gd name="T51" fmla="*/ 108 h 174"/>
                <a:gd name="T52" fmla="*/ 151 w 196"/>
                <a:gd name="T53" fmla="*/ 108 h 174"/>
                <a:gd name="T54" fmla="*/ 175 w 196"/>
                <a:gd name="T55" fmla="*/ 91 h 174"/>
                <a:gd name="T56" fmla="*/ 160 w 196"/>
                <a:gd name="T57" fmla="*/ 155 h 174"/>
                <a:gd name="T58" fmla="*/ 153 w 196"/>
                <a:gd name="T59" fmla="*/ 162 h 174"/>
                <a:gd name="T60" fmla="*/ 146 w 196"/>
                <a:gd name="T61" fmla="*/ 155 h 174"/>
                <a:gd name="T62" fmla="*/ 153 w 196"/>
                <a:gd name="T63" fmla="*/ 148 h 174"/>
                <a:gd name="T64" fmla="*/ 160 w 196"/>
                <a:gd name="T65" fmla="*/ 155 h 174"/>
                <a:gd name="T66" fmla="*/ 66 w 196"/>
                <a:gd name="T67" fmla="*/ 162 h 174"/>
                <a:gd name="T68" fmla="*/ 60 w 196"/>
                <a:gd name="T69" fmla="*/ 155 h 174"/>
                <a:gd name="T70" fmla="*/ 66 w 196"/>
                <a:gd name="T71" fmla="*/ 148 h 174"/>
                <a:gd name="T72" fmla="*/ 73 w 196"/>
                <a:gd name="T73" fmla="*/ 155 h 174"/>
                <a:gd name="T74" fmla="*/ 66 w 196"/>
                <a:gd name="T75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174">
                  <a:moveTo>
                    <a:pt x="175" y="91"/>
                  </a:moveTo>
                  <a:cubicBezTo>
                    <a:pt x="196" y="25"/>
                    <a:pt x="196" y="25"/>
                    <a:pt x="19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29" y="6"/>
                    <a:pt x="2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5" y="12"/>
                    <a:pt x="19" y="15"/>
                    <a:pt x="20" y="18"/>
                  </a:cubicBezTo>
                  <a:cubicBezTo>
                    <a:pt x="54" y="122"/>
                    <a:pt x="54" y="122"/>
                    <a:pt x="54" y="122"/>
                  </a:cubicBezTo>
                  <a:cubicBezTo>
                    <a:pt x="56" y="128"/>
                    <a:pt x="59" y="132"/>
                    <a:pt x="62" y="136"/>
                  </a:cubicBezTo>
                  <a:cubicBezTo>
                    <a:pt x="54" y="138"/>
                    <a:pt x="47" y="145"/>
                    <a:pt x="47" y="155"/>
                  </a:cubicBezTo>
                  <a:cubicBezTo>
                    <a:pt x="47" y="165"/>
                    <a:pt x="56" y="174"/>
                    <a:pt x="66" y="174"/>
                  </a:cubicBezTo>
                  <a:cubicBezTo>
                    <a:pt x="77" y="174"/>
                    <a:pt x="86" y="165"/>
                    <a:pt x="86" y="155"/>
                  </a:cubicBezTo>
                  <a:cubicBezTo>
                    <a:pt x="86" y="152"/>
                    <a:pt x="85" y="150"/>
                    <a:pt x="84" y="147"/>
                  </a:cubicBezTo>
                  <a:cubicBezTo>
                    <a:pt x="86" y="148"/>
                    <a:pt x="88" y="148"/>
                    <a:pt x="89" y="148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50"/>
                    <a:pt x="134" y="152"/>
                    <a:pt x="134" y="155"/>
                  </a:cubicBezTo>
                  <a:cubicBezTo>
                    <a:pt x="134" y="165"/>
                    <a:pt x="143" y="174"/>
                    <a:pt x="153" y="174"/>
                  </a:cubicBezTo>
                  <a:cubicBezTo>
                    <a:pt x="164" y="174"/>
                    <a:pt x="173" y="165"/>
                    <a:pt x="173" y="155"/>
                  </a:cubicBezTo>
                  <a:cubicBezTo>
                    <a:pt x="173" y="144"/>
                    <a:pt x="164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79" y="135"/>
                    <a:pt x="69" y="129"/>
                    <a:pt x="66" y="119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62" y="108"/>
                    <a:pt x="171" y="101"/>
                    <a:pt x="175" y="91"/>
                  </a:cubicBezTo>
                  <a:close/>
                  <a:moveTo>
                    <a:pt x="160" y="155"/>
                  </a:moveTo>
                  <a:cubicBezTo>
                    <a:pt x="160" y="159"/>
                    <a:pt x="157" y="162"/>
                    <a:pt x="153" y="162"/>
                  </a:cubicBezTo>
                  <a:cubicBezTo>
                    <a:pt x="150" y="162"/>
                    <a:pt x="146" y="159"/>
                    <a:pt x="146" y="155"/>
                  </a:cubicBezTo>
                  <a:cubicBezTo>
                    <a:pt x="146" y="151"/>
                    <a:pt x="150" y="148"/>
                    <a:pt x="153" y="148"/>
                  </a:cubicBezTo>
                  <a:cubicBezTo>
                    <a:pt x="157" y="148"/>
                    <a:pt x="160" y="151"/>
                    <a:pt x="160" y="155"/>
                  </a:cubicBezTo>
                  <a:close/>
                  <a:moveTo>
                    <a:pt x="66" y="162"/>
                  </a:moveTo>
                  <a:cubicBezTo>
                    <a:pt x="63" y="162"/>
                    <a:pt x="60" y="159"/>
                    <a:pt x="60" y="155"/>
                  </a:cubicBezTo>
                  <a:cubicBezTo>
                    <a:pt x="60" y="151"/>
                    <a:pt x="63" y="148"/>
                    <a:pt x="66" y="148"/>
                  </a:cubicBezTo>
                  <a:cubicBezTo>
                    <a:pt x="70" y="148"/>
                    <a:pt x="73" y="151"/>
                    <a:pt x="73" y="155"/>
                  </a:cubicBezTo>
                  <a:cubicBezTo>
                    <a:pt x="73" y="159"/>
                    <a:pt x="70" y="162"/>
                    <a:pt x="66" y="16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Metropolis" panose="00000500000000000000" pitchFamily="50" charset="0"/>
              </a:endParaRPr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B0D8706-C60A-165E-DF58-36C0EDDC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486FCB4-6AB7-929E-15B4-CA221FC470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4607 L 3.54167E-6 -3.33333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607 L -3.75E-6 -2.59259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4606 L 3.33333E-6 1.85185E-6 " pathEditMode="relative" rAng="0" ptsTypes="AA">
                                      <p:cBhvr>
                                        <p:cTn id="22" dur="6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4607 L 3.75E-6 -4.44444E-6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0.04606 L 2.29167E-6 4.07407E-6 " pathEditMode="relative" rAng="0" ptsTypes="AA">
                                      <p:cBhvr>
                                        <p:cTn id="2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4606 L 2.29167E-6 3.7037E-7 " pathEditMode="relative" rAng="0" ptsTypes="AA">
                                      <p:cBhvr>
                                        <p:cTn id="34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4607 L 3.54167E-6 -3.33333E-6 " pathEditMode="relative" rAng="0" ptsTypes="AA">
                                      <p:cBhvr>
                                        <p:cTn id="54" dur="6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4607 L 3.54167E-6 -3.33333E-6 " pathEditMode="relative" rAng="0" ptsTypes="AA">
                                      <p:cBhvr>
                                        <p:cTn id="56" dur="6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4607 L 3.54167E-6 -3.33333E-6 " pathEditMode="relative" rAng="0" ptsTypes="AA">
                                      <p:cBhvr>
                                        <p:cTn id="58" dur="6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4607 L 3.54167E-6 -3.33333E-6 " pathEditMode="relative" rAng="0" ptsTypes="AA">
                                      <p:cBhvr>
                                        <p:cTn id="60" dur="6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4607 L 3.54167E-6 -3.33333E-6 " pathEditMode="relative" rAng="0" ptsTypes="AA">
                                      <p:cBhvr>
                                        <p:cTn id="62" dur="6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4607 L 3.54167E-6 -3.33333E-6 " pathEditMode="relative" rAng="0" ptsTypes="AA">
                                      <p:cBhvr>
                                        <p:cTn id="64" dur="6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build="p"/>
      <p:bldP spid="4" grpId="1" build="p"/>
      <p:bldP spid="12" grpId="0" build="p"/>
      <p:bldP spid="12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r="29963"/>
          <a:stretch/>
        </p:blipFill>
        <p:spPr>
          <a:xfrm>
            <a:off x="6350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8" y="996553"/>
            <a:ext cx="3779358" cy="1371600"/>
          </a:xfrm>
        </p:spPr>
        <p:txBody>
          <a:bodyPr anchor="ctr"/>
          <a:lstStyle/>
          <a:p>
            <a:r>
              <a:rPr lang="en-US" sz="4000" b="1"/>
              <a:t>Demo 5</a:t>
            </a:r>
            <a:br>
              <a:rPr lang="en-US"/>
            </a:br>
            <a:r>
              <a:rPr lang="en-US" sz="3200">
                <a:solidFill>
                  <a:schemeClr val="bg2"/>
                </a:solidFill>
              </a:rPr>
              <a:t>Configure SSO</a:t>
            </a:r>
          </a:p>
        </p:txBody>
      </p: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BAC2D1-C249-9E31-709A-5B00853E5E77}"/>
              </a:ext>
            </a:extLst>
          </p:cNvPr>
          <p:cNvGrpSpPr/>
          <p:nvPr/>
        </p:nvGrpSpPr>
        <p:grpSpPr>
          <a:xfrm>
            <a:off x="6684263" y="1730254"/>
            <a:ext cx="4887254" cy="3397492"/>
            <a:chOff x="6684263" y="2347276"/>
            <a:chExt cx="4887254" cy="33974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EE6E18-8D90-B626-E683-17E014582278}"/>
                </a:ext>
              </a:extLst>
            </p:cNvPr>
            <p:cNvGrpSpPr/>
            <p:nvPr/>
          </p:nvGrpSpPr>
          <p:grpSpPr>
            <a:xfrm>
              <a:off x="6684263" y="2347276"/>
              <a:ext cx="4887253" cy="929404"/>
              <a:chOff x="6695147" y="2347276"/>
              <a:chExt cx="4887253" cy="929404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0DD4B6D-EC78-F678-6951-BD941EF97351}"/>
                  </a:ext>
                </a:extLst>
              </p:cNvPr>
              <p:cNvSpPr/>
              <p:nvPr/>
            </p:nvSpPr>
            <p:spPr bwMode="auto">
              <a:xfrm>
                <a:off x="6695147" y="2347276"/>
                <a:ext cx="4887253" cy="92940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rnd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6"/>
                    </a:gs>
                  </a:gsLst>
                  <a:lin ang="2700000" scaled="0"/>
                  <a:tileRect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5060">
                        <a:srgbClr val="FFFFFF"/>
                      </a:gs>
                      <a:gs pos="55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Metropolis" panose="000005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742455B-4AD6-90C0-A565-651E40E3A35C}"/>
                  </a:ext>
                </a:extLst>
              </p:cNvPr>
              <p:cNvSpPr/>
              <p:nvPr/>
            </p:nvSpPr>
            <p:spPr>
              <a:xfrm>
                <a:off x="7055501" y="2658089"/>
                <a:ext cx="2064668" cy="30777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Segoe UI" panose="020B0502040204020203" pitchFamily="34" charset="0"/>
                  </a:rPr>
                  <a:t>AAD application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59AFB6-15AE-4D30-2326-1F9AE245FACF}"/>
                </a:ext>
              </a:extLst>
            </p:cNvPr>
            <p:cNvGrpSpPr/>
            <p:nvPr/>
          </p:nvGrpSpPr>
          <p:grpSpPr>
            <a:xfrm>
              <a:off x="6684264" y="3581320"/>
              <a:ext cx="4887253" cy="929404"/>
              <a:chOff x="6684264" y="3581320"/>
              <a:chExt cx="4887253" cy="92940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A4225D2-E21C-2D9F-6FAB-119905C74976}"/>
                  </a:ext>
                </a:extLst>
              </p:cNvPr>
              <p:cNvSpPr/>
              <p:nvPr/>
            </p:nvSpPr>
            <p:spPr bwMode="auto">
              <a:xfrm>
                <a:off x="6684264" y="3581320"/>
                <a:ext cx="4887253" cy="92940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rnd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6"/>
                    </a:gs>
                  </a:gsLst>
                  <a:lin ang="2700000" scaled="0"/>
                  <a:tileRect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5060">
                        <a:srgbClr val="FFFFFF"/>
                      </a:gs>
                      <a:gs pos="55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Metropolis" panose="000005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FCD48C-0E26-A87F-9C09-F55A0833A395}"/>
                  </a:ext>
                </a:extLst>
              </p:cNvPr>
              <p:cNvSpPr/>
              <p:nvPr/>
            </p:nvSpPr>
            <p:spPr>
              <a:xfrm>
                <a:off x="7055501" y="3892133"/>
                <a:ext cx="2548775" cy="30777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Segoe UI" panose="020B0502040204020203" pitchFamily="34" charset="0"/>
                  </a:rPr>
                  <a:t>Configure single sign-on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0765BD-1B3D-285D-DA50-3DE8F30266C3}"/>
                </a:ext>
              </a:extLst>
            </p:cNvPr>
            <p:cNvGrpSpPr/>
            <p:nvPr/>
          </p:nvGrpSpPr>
          <p:grpSpPr>
            <a:xfrm>
              <a:off x="6684264" y="4815364"/>
              <a:ext cx="4887253" cy="929404"/>
              <a:chOff x="6684264" y="4815364"/>
              <a:chExt cx="4887253" cy="92940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88B19F-F72D-6D31-5587-9991DBD3B09E}"/>
                  </a:ext>
                </a:extLst>
              </p:cNvPr>
              <p:cNvSpPr/>
              <p:nvPr/>
            </p:nvSpPr>
            <p:spPr bwMode="auto">
              <a:xfrm>
                <a:off x="6684264" y="4815364"/>
                <a:ext cx="4887253" cy="92940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rnd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6"/>
                    </a:gs>
                  </a:gsLst>
                  <a:lin ang="2700000" scaled="0"/>
                  <a:tileRect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5060">
                        <a:srgbClr val="FFFFFF"/>
                      </a:gs>
                      <a:gs pos="55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Metropolis" panose="000005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A9D9A5-7A00-904E-209C-558D18ADF982}"/>
                  </a:ext>
                </a:extLst>
              </p:cNvPr>
              <p:cNvSpPr/>
              <p:nvPr/>
            </p:nvSpPr>
            <p:spPr>
              <a:xfrm>
                <a:off x="7055501" y="5123729"/>
                <a:ext cx="4412779" cy="30777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tropolis"/>
                    <a:ea typeface="+mn-ea"/>
                    <a:cs typeface="Segoe UI" panose="020B0502040204020203" pitchFamily="34" charset="0"/>
                  </a:rPr>
                  <a:t>Log in to the app and place order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244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6 L 2.08333E-6 1.11111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6 L 2.08333E-6 1.11111E-6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DF3D1-67E9-AFB3-6E95-3B8B6AB1CB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/>
              <a:t>Configurable single sign-on (SSO) integration with your preferred identity provider (IDP)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BD061-84F7-18A3-5ECF-B664B636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SSO integration with OIDC</a:t>
            </a:r>
            <a:endParaRPr lang="en-US" sz="2000">
              <a:solidFill>
                <a:schemeClr val="accent5"/>
              </a:solidFill>
            </a:endParaRPr>
          </a:p>
        </p:txBody>
      </p:sp>
      <p:grpSp>
        <p:nvGrpSpPr>
          <p:cNvPr id="5" name="Group 4" descr="Common LOB architecture from slide 31 with Spring Cloud Gateway, PostgreSQL, Frontend: NodeJS, and API Backends checked off">
            <a:extLst>
              <a:ext uri="{FF2B5EF4-FFF2-40B4-BE49-F238E27FC236}">
                <a16:creationId xmlns:a16="http://schemas.microsoft.com/office/drawing/2014/main" id="{7BC59CEA-EBF5-3F6F-B777-E263CFA5EB03}"/>
              </a:ext>
            </a:extLst>
          </p:cNvPr>
          <p:cNvGrpSpPr/>
          <p:nvPr/>
        </p:nvGrpSpPr>
        <p:grpSpPr>
          <a:xfrm>
            <a:off x="604511" y="1938952"/>
            <a:ext cx="11002273" cy="4142977"/>
            <a:chOff x="604511" y="1938952"/>
            <a:chExt cx="11002273" cy="4142977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BBB76A3-C747-B429-8FF2-458E88B508F1}"/>
                </a:ext>
              </a:extLst>
            </p:cNvPr>
            <p:cNvSpPr txBox="1"/>
            <p:nvPr/>
          </p:nvSpPr>
          <p:spPr>
            <a:xfrm>
              <a:off x="4423722" y="2421542"/>
              <a:ext cx="14624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>
                  <a:solidFill>
                    <a:schemeClr val="accent5"/>
                  </a:solidFill>
                  <a:cs typeface="Segoe UI"/>
                </a:rPr>
                <a:t>Authenticated?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5B7EE46-3EC4-DF6D-ECBC-FFE958EA6402}"/>
                </a:ext>
              </a:extLst>
            </p:cNvPr>
            <p:cNvSpPr txBox="1"/>
            <p:nvPr/>
          </p:nvSpPr>
          <p:spPr>
            <a:xfrm>
              <a:off x="4207660" y="4094465"/>
              <a:ext cx="13202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>
                  <a:solidFill>
                    <a:schemeClr val="accent5"/>
                  </a:solidFill>
                  <a:cs typeface="Segoe UI"/>
                </a:rPr>
                <a:t>No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BCE1486-44E4-BAE4-5782-D02642B3AC77}"/>
                </a:ext>
              </a:extLst>
            </p:cNvPr>
            <p:cNvSpPr txBox="1"/>
            <p:nvPr/>
          </p:nvSpPr>
          <p:spPr>
            <a:xfrm>
              <a:off x="6541520" y="3524523"/>
              <a:ext cx="13202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>
                  <a:solidFill>
                    <a:schemeClr val="accent5"/>
                  </a:solidFill>
                  <a:cs typeface="Segoe UI"/>
                </a:rPr>
                <a:t>Yes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CD88127-6FB2-479F-4C5E-48EDF5CF3DB3}"/>
                </a:ext>
              </a:extLst>
            </p:cNvPr>
            <p:cNvGrpSpPr/>
            <p:nvPr/>
          </p:nvGrpSpPr>
          <p:grpSpPr>
            <a:xfrm>
              <a:off x="604511" y="2201049"/>
              <a:ext cx="1279827" cy="2930941"/>
              <a:chOff x="1303505" y="1861497"/>
              <a:chExt cx="1445200" cy="3309664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2D595755-EBAF-061C-0CFD-38B36D06EFDE}"/>
                  </a:ext>
                </a:extLst>
              </p:cNvPr>
              <p:cNvSpPr/>
              <p:nvPr/>
            </p:nvSpPr>
            <p:spPr>
              <a:xfrm>
                <a:off x="1303505" y="1861497"/>
                <a:ext cx="1445200" cy="3309664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2"/>
                </a:solidFill>
                <a:prstDash val="solid"/>
                <a:headEnd type="none" w="lg" len="med"/>
                <a:tailEnd type="arrow" w="lg" len="sm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spcAft>
                    <a:spcPts val="600"/>
                  </a:spcAft>
                </a:pPr>
                <a:endParaRPr lang="en-US" sz="1200">
                  <a:solidFill>
                    <a:prstClr val="white"/>
                  </a:solidFill>
                  <a:latin typeface="Monserrat"/>
                </a:endParaRPr>
              </a:p>
            </p:txBody>
          </p:sp>
          <p:grpSp>
            <p:nvGrpSpPr>
              <p:cNvPr id="184" name="online" descr="online">
                <a:extLst>
                  <a:ext uri="{FF2B5EF4-FFF2-40B4-BE49-F238E27FC236}">
                    <a16:creationId xmlns:a16="http://schemas.microsoft.com/office/drawing/2014/main" id="{929736A3-6903-0A52-F912-2D13651FC7A3}"/>
                  </a:ext>
                </a:extLst>
              </p:cNvPr>
              <p:cNvGrpSpPr/>
              <p:nvPr/>
            </p:nvGrpSpPr>
            <p:grpSpPr>
              <a:xfrm>
                <a:off x="1694421" y="3190675"/>
                <a:ext cx="657572" cy="657572"/>
                <a:chOff x="4582295" y="5777513"/>
                <a:chExt cx="431949" cy="431949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DAD266A4-96AE-2FF1-DE63-F6EBFDFAFFA8}"/>
                    </a:ext>
                  </a:extLst>
                </p:cNvPr>
                <p:cNvSpPr/>
                <p:nvPr/>
              </p:nvSpPr>
              <p:spPr>
                <a:xfrm>
                  <a:off x="4830309" y="5989603"/>
                  <a:ext cx="4499" cy="4499"/>
                </a:xfrm>
                <a:custGeom>
                  <a:avLst/>
                  <a:gdLst>
                    <a:gd name="connsiteX0" fmla="*/ 1566 w 4499"/>
                    <a:gd name="connsiteY0" fmla="*/ 1566 h 0"/>
                    <a:gd name="connsiteX1" fmla="*/ 5585 w 4499"/>
                    <a:gd name="connsiteY1" fmla="*/ 1566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9">
                      <a:moveTo>
                        <a:pt x="1566" y="1566"/>
                      </a:moveTo>
                      <a:lnTo>
                        <a:pt x="5585" y="1566"/>
                      </a:lnTo>
                    </a:path>
                  </a:pathLst>
                </a:custGeom>
                <a:noFill/>
                <a:ln w="4419" cap="flat">
                  <a:solidFill>
                    <a:srgbClr val="75757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CDA8BE35-74B9-CCA0-4061-F8619237151B}"/>
                    </a:ext>
                  </a:extLst>
                </p:cNvPr>
                <p:cNvSpPr/>
                <p:nvPr/>
              </p:nvSpPr>
              <p:spPr>
                <a:xfrm>
                  <a:off x="4830309" y="5823949"/>
                  <a:ext cx="4499" cy="4499"/>
                </a:xfrm>
                <a:custGeom>
                  <a:avLst/>
                  <a:gdLst>
                    <a:gd name="connsiteX0" fmla="*/ 1566 w 4499"/>
                    <a:gd name="connsiteY0" fmla="*/ 1566 h 0"/>
                    <a:gd name="connsiteX1" fmla="*/ 5585 w 4499"/>
                    <a:gd name="connsiteY1" fmla="*/ 1566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9">
                      <a:moveTo>
                        <a:pt x="1566" y="1566"/>
                      </a:moveTo>
                      <a:lnTo>
                        <a:pt x="5585" y="1566"/>
                      </a:lnTo>
                    </a:path>
                  </a:pathLst>
                </a:custGeom>
                <a:noFill/>
                <a:ln w="4419" cap="flat">
                  <a:solidFill>
                    <a:srgbClr val="75757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FACFAF49-82FC-839D-78AB-F85C7A374BB0}"/>
                    </a:ext>
                  </a:extLst>
                </p:cNvPr>
                <p:cNvSpPr/>
                <p:nvPr/>
              </p:nvSpPr>
              <p:spPr>
                <a:xfrm>
                  <a:off x="4583897" y="5778339"/>
                  <a:ext cx="427449" cy="427449"/>
                </a:xfrm>
                <a:custGeom>
                  <a:avLst/>
                  <a:gdLst>
                    <a:gd name="connsiteX0" fmla="*/ 215909 w 427449"/>
                    <a:gd name="connsiteY0" fmla="*/ 428976 h 427449"/>
                    <a:gd name="connsiteX1" fmla="*/ 430252 w 427449"/>
                    <a:gd name="connsiteY1" fmla="*/ 215233 h 427449"/>
                    <a:gd name="connsiteX2" fmla="*/ 215909 w 427449"/>
                    <a:gd name="connsiteY2" fmla="*/ 1566 h 427449"/>
                    <a:gd name="connsiteX3" fmla="*/ 1566 w 427449"/>
                    <a:gd name="connsiteY3" fmla="*/ 215233 h 427449"/>
                    <a:gd name="connsiteX4" fmla="*/ 215909 w 427449"/>
                    <a:gd name="connsiteY4" fmla="*/ 428976 h 42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7449" h="427449">
                      <a:moveTo>
                        <a:pt x="215909" y="428976"/>
                      </a:moveTo>
                      <a:cubicBezTo>
                        <a:pt x="333927" y="428976"/>
                        <a:pt x="430252" y="332920"/>
                        <a:pt x="430252" y="215233"/>
                      </a:cubicBezTo>
                      <a:cubicBezTo>
                        <a:pt x="430252" y="97546"/>
                        <a:pt x="333851" y="1566"/>
                        <a:pt x="215909" y="1566"/>
                      </a:cubicBezTo>
                      <a:cubicBezTo>
                        <a:pt x="97891" y="1566"/>
                        <a:pt x="1566" y="97621"/>
                        <a:pt x="1566" y="215233"/>
                      </a:cubicBezTo>
                      <a:cubicBezTo>
                        <a:pt x="1566" y="332845"/>
                        <a:pt x="97891" y="428976"/>
                        <a:pt x="215909" y="428976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2369608D-59D6-3327-A3AA-D19179242584}"/>
                    </a:ext>
                  </a:extLst>
                </p:cNvPr>
                <p:cNvSpPr/>
                <p:nvPr/>
              </p:nvSpPr>
              <p:spPr>
                <a:xfrm>
                  <a:off x="4796563" y="5779112"/>
                  <a:ext cx="4499" cy="427449"/>
                </a:xfrm>
                <a:custGeom>
                  <a:avLst/>
                  <a:gdLst>
                    <a:gd name="connsiteX0" fmla="*/ 5585 w 4499"/>
                    <a:gd name="connsiteY0" fmla="*/ 1566 h 427449"/>
                    <a:gd name="connsiteX1" fmla="*/ 1566 w 4499"/>
                    <a:gd name="connsiteY1" fmla="*/ 1566 h 427449"/>
                    <a:gd name="connsiteX2" fmla="*/ 1566 w 4499"/>
                    <a:gd name="connsiteY2" fmla="*/ 428220 h 427449"/>
                    <a:gd name="connsiteX3" fmla="*/ 5585 w 4499"/>
                    <a:gd name="connsiteY3" fmla="*/ 428220 h 427449"/>
                    <a:gd name="connsiteX4" fmla="*/ 5585 w 4499"/>
                    <a:gd name="connsiteY4" fmla="*/ 1566 h 42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9" h="427449">
                      <a:moveTo>
                        <a:pt x="5585" y="1566"/>
                      </a:moveTo>
                      <a:lnTo>
                        <a:pt x="1566" y="1566"/>
                      </a:lnTo>
                      <a:lnTo>
                        <a:pt x="1566" y="428220"/>
                      </a:lnTo>
                      <a:lnTo>
                        <a:pt x="5585" y="428220"/>
                      </a:lnTo>
                      <a:lnTo>
                        <a:pt x="5585" y="15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FE5AAA6F-4974-4F2C-AF06-E38E85DF3401}"/>
                    </a:ext>
                  </a:extLst>
                </p:cNvPr>
                <p:cNvSpPr/>
                <p:nvPr/>
              </p:nvSpPr>
              <p:spPr>
                <a:xfrm>
                  <a:off x="4582295" y="5888013"/>
                  <a:ext cx="431949" cy="211475"/>
                </a:xfrm>
                <a:custGeom>
                  <a:avLst/>
                  <a:gdLst>
                    <a:gd name="connsiteX0" fmla="*/ 217502 w 431948"/>
                    <a:gd name="connsiteY0" fmla="*/ 211224 h 211474"/>
                    <a:gd name="connsiteX1" fmla="*/ 1566 w 431948"/>
                    <a:gd name="connsiteY1" fmla="*/ 106395 h 211474"/>
                    <a:gd name="connsiteX2" fmla="*/ 217502 w 431948"/>
                    <a:gd name="connsiteY2" fmla="*/ 1566 h 211474"/>
                    <a:gd name="connsiteX3" fmla="*/ 433438 w 431948"/>
                    <a:gd name="connsiteY3" fmla="*/ 106395 h 211474"/>
                    <a:gd name="connsiteX4" fmla="*/ 217502 w 431948"/>
                    <a:gd name="connsiteY4" fmla="*/ 211224 h 211474"/>
                    <a:gd name="connsiteX5" fmla="*/ 217502 w 431948"/>
                    <a:gd name="connsiteY5" fmla="*/ 4742 h 211474"/>
                    <a:gd name="connsiteX6" fmla="*/ 5585 w 431948"/>
                    <a:gd name="connsiteY6" fmla="*/ 105563 h 211474"/>
                    <a:gd name="connsiteX7" fmla="*/ 217502 w 431948"/>
                    <a:gd name="connsiteY7" fmla="*/ 206384 h 211474"/>
                    <a:gd name="connsiteX8" fmla="*/ 429418 w 431948"/>
                    <a:gd name="connsiteY8" fmla="*/ 105563 h 211474"/>
                    <a:gd name="connsiteX9" fmla="*/ 217502 w 431948"/>
                    <a:gd name="connsiteY9" fmla="*/ 4742 h 211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1948" h="211474">
                      <a:moveTo>
                        <a:pt x="217502" y="211224"/>
                      </a:moveTo>
                      <a:cubicBezTo>
                        <a:pt x="98650" y="211224"/>
                        <a:pt x="1566" y="164029"/>
                        <a:pt x="1566" y="106395"/>
                      </a:cubicBezTo>
                      <a:cubicBezTo>
                        <a:pt x="1566" y="48762"/>
                        <a:pt x="98650" y="1566"/>
                        <a:pt x="217502" y="1566"/>
                      </a:cubicBezTo>
                      <a:cubicBezTo>
                        <a:pt x="336354" y="1566"/>
                        <a:pt x="433438" y="48762"/>
                        <a:pt x="433438" y="106395"/>
                      </a:cubicBezTo>
                      <a:cubicBezTo>
                        <a:pt x="433362" y="164029"/>
                        <a:pt x="336278" y="211224"/>
                        <a:pt x="217502" y="211224"/>
                      </a:cubicBezTo>
                      <a:close/>
                      <a:moveTo>
                        <a:pt x="217502" y="4742"/>
                      </a:moveTo>
                      <a:cubicBezTo>
                        <a:pt x="100318" y="4742"/>
                        <a:pt x="5585" y="50350"/>
                        <a:pt x="5585" y="105563"/>
                      </a:cubicBezTo>
                      <a:cubicBezTo>
                        <a:pt x="5585" y="160776"/>
                        <a:pt x="100318" y="206384"/>
                        <a:pt x="217502" y="206384"/>
                      </a:cubicBezTo>
                      <a:cubicBezTo>
                        <a:pt x="334685" y="206384"/>
                        <a:pt x="429418" y="160776"/>
                        <a:pt x="429418" y="105563"/>
                      </a:cubicBezTo>
                      <a:cubicBezTo>
                        <a:pt x="429342" y="50350"/>
                        <a:pt x="334685" y="4742"/>
                        <a:pt x="217502" y="47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B92B3288-AC95-9026-0817-57EFAD4450A5}"/>
                    </a:ext>
                  </a:extLst>
                </p:cNvPr>
                <p:cNvSpPr/>
                <p:nvPr/>
              </p:nvSpPr>
              <p:spPr>
                <a:xfrm>
                  <a:off x="4693102" y="5777513"/>
                  <a:ext cx="211475" cy="431949"/>
                </a:xfrm>
                <a:custGeom>
                  <a:avLst/>
                  <a:gdLst>
                    <a:gd name="connsiteX0" fmla="*/ 106689 w 211474"/>
                    <a:gd name="connsiteY0" fmla="*/ 432228 h 431948"/>
                    <a:gd name="connsiteX1" fmla="*/ 1566 w 211474"/>
                    <a:gd name="connsiteY1" fmla="*/ 216897 h 431948"/>
                    <a:gd name="connsiteX2" fmla="*/ 106689 w 211474"/>
                    <a:gd name="connsiteY2" fmla="*/ 1566 h 431948"/>
                    <a:gd name="connsiteX3" fmla="*/ 211813 w 211474"/>
                    <a:gd name="connsiteY3" fmla="*/ 216897 h 431948"/>
                    <a:gd name="connsiteX4" fmla="*/ 106689 w 211474"/>
                    <a:gd name="connsiteY4" fmla="*/ 432228 h 431948"/>
                    <a:gd name="connsiteX5" fmla="*/ 106689 w 211474"/>
                    <a:gd name="connsiteY5" fmla="*/ 4742 h 431948"/>
                    <a:gd name="connsiteX6" fmla="*/ 5585 w 211474"/>
                    <a:gd name="connsiteY6" fmla="*/ 216065 h 431948"/>
                    <a:gd name="connsiteX7" fmla="*/ 106689 w 211474"/>
                    <a:gd name="connsiteY7" fmla="*/ 427387 h 431948"/>
                    <a:gd name="connsiteX8" fmla="*/ 207793 w 211474"/>
                    <a:gd name="connsiteY8" fmla="*/ 216065 h 431948"/>
                    <a:gd name="connsiteX9" fmla="*/ 106689 w 211474"/>
                    <a:gd name="connsiteY9" fmla="*/ 4742 h 431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1474" h="431948">
                      <a:moveTo>
                        <a:pt x="106689" y="432228"/>
                      </a:moveTo>
                      <a:cubicBezTo>
                        <a:pt x="48894" y="432228"/>
                        <a:pt x="1566" y="335416"/>
                        <a:pt x="1566" y="216897"/>
                      </a:cubicBezTo>
                      <a:cubicBezTo>
                        <a:pt x="1566" y="98378"/>
                        <a:pt x="48894" y="1566"/>
                        <a:pt x="106689" y="1566"/>
                      </a:cubicBezTo>
                      <a:cubicBezTo>
                        <a:pt x="164484" y="1566"/>
                        <a:pt x="211813" y="98453"/>
                        <a:pt x="211813" y="216897"/>
                      </a:cubicBezTo>
                      <a:cubicBezTo>
                        <a:pt x="211813" y="335341"/>
                        <a:pt x="164484" y="432228"/>
                        <a:pt x="106689" y="432228"/>
                      </a:cubicBezTo>
                      <a:close/>
                      <a:moveTo>
                        <a:pt x="106689" y="4742"/>
                      </a:moveTo>
                      <a:cubicBezTo>
                        <a:pt x="50486" y="4742"/>
                        <a:pt x="5585" y="99210"/>
                        <a:pt x="5585" y="216065"/>
                      </a:cubicBezTo>
                      <a:cubicBezTo>
                        <a:pt x="5585" y="332920"/>
                        <a:pt x="51321" y="427387"/>
                        <a:pt x="106689" y="427387"/>
                      </a:cubicBezTo>
                      <a:cubicBezTo>
                        <a:pt x="162057" y="427387"/>
                        <a:pt x="207793" y="332920"/>
                        <a:pt x="207793" y="216065"/>
                      </a:cubicBezTo>
                      <a:cubicBezTo>
                        <a:pt x="207793" y="99210"/>
                        <a:pt x="162816" y="4742"/>
                        <a:pt x="106689" y="47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C4BA366C-9BFA-EDB8-3217-736B21D2CDA8}"/>
                    </a:ext>
                  </a:extLst>
                </p:cNvPr>
                <p:cNvSpPr/>
                <p:nvPr/>
              </p:nvSpPr>
              <p:spPr>
                <a:xfrm>
                  <a:off x="4584712" y="5990429"/>
                  <a:ext cx="427449" cy="4499"/>
                </a:xfrm>
                <a:custGeom>
                  <a:avLst/>
                  <a:gdLst>
                    <a:gd name="connsiteX0" fmla="*/ 429343 w 427449"/>
                    <a:gd name="connsiteY0" fmla="*/ 1566 h 4499"/>
                    <a:gd name="connsiteX1" fmla="*/ 1566 w 427449"/>
                    <a:gd name="connsiteY1" fmla="*/ 1566 h 4499"/>
                    <a:gd name="connsiteX2" fmla="*/ 1566 w 427449"/>
                    <a:gd name="connsiteY2" fmla="*/ 5574 h 4499"/>
                    <a:gd name="connsiteX3" fmla="*/ 429418 w 427449"/>
                    <a:gd name="connsiteY3" fmla="*/ 5574 h 4499"/>
                    <a:gd name="connsiteX4" fmla="*/ 429418 w 427449"/>
                    <a:gd name="connsiteY4" fmla="*/ 1566 h 4499"/>
                    <a:gd name="connsiteX5" fmla="*/ 429343 w 427449"/>
                    <a:gd name="connsiteY5" fmla="*/ 1566 h 4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449" h="4499">
                      <a:moveTo>
                        <a:pt x="429343" y="1566"/>
                      </a:moveTo>
                      <a:lnTo>
                        <a:pt x="1566" y="1566"/>
                      </a:lnTo>
                      <a:lnTo>
                        <a:pt x="1566" y="5574"/>
                      </a:lnTo>
                      <a:lnTo>
                        <a:pt x="429418" y="5574"/>
                      </a:lnTo>
                      <a:lnTo>
                        <a:pt x="429418" y="1566"/>
                      </a:lnTo>
                      <a:lnTo>
                        <a:pt x="429343" y="15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29694484-2980-345C-9BC8-C846AE230E1A}"/>
                    </a:ext>
                  </a:extLst>
                </p:cNvPr>
                <p:cNvSpPr/>
                <p:nvPr/>
              </p:nvSpPr>
              <p:spPr>
                <a:xfrm>
                  <a:off x="4778958" y="6076041"/>
                  <a:ext cx="40495" cy="40495"/>
                </a:xfrm>
                <a:custGeom>
                  <a:avLst/>
                  <a:gdLst>
                    <a:gd name="connsiteX0" fmla="*/ 20830 w 40495"/>
                    <a:gd name="connsiteY0" fmla="*/ 39988 h 40495"/>
                    <a:gd name="connsiteX1" fmla="*/ 40096 w 40495"/>
                    <a:gd name="connsiteY1" fmla="*/ 20777 h 40495"/>
                    <a:gd name="connsiteX2" fmla="*/ 20830 w 40495"/>
                    <a:gd name="connsiteY2" fmla="*/ 1566 h 40495"/>
                    <a:gd name="connsiteX3" fmla="*/ 1566 w 40495"/>
                    <a:gd name="connsiteY3" fmla="*/ 20777 h 40495"/>
                    <a:gd name="connsiteX4" fmla="*/ 20830 w 40495"/>
                    <a:gd name="connsiteY4" fmla="*/ 39988 h 40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95" h="40495">
                      <a:moveTo>
                        <a:pt x="20830" y="39988"/>
                      </a:moveTo>
                      <a:cubicBezTo>
                        <a:pt x="31298" y="39988"/>
                        <a:pt x="40096" y="31214"/>
                        <a:pt x="40096" y="20777"/>
                      </a:cubicBezTo>
                      <a:cubicBezTo>
                        <a:pt x="40096" y="10339"/>
                        <a:pt x="31298" y="1566"/>
                        <a:pt x="20830" y="1566"/>
                      </a:cubicBezTo>
                      <a:cubicBezTo>
                        <a:pt x="10364" y="1566"/>
                        <a:pt x="1566" y="10339"/>
                        <a:pt x="1566" y="20777"/>
                      </a:cubicBezTo>
                      <a:cubicBezTo>
                        <a:pt x="1566" y="31214"/>
                        <a:pt x="10364" y="39988"/>
                        <a:pt x="20830" y="399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8E4B8283-1104-AEC0-4EAD-CE3AA0F283B4}"/>
                    </a:ext>
                  </a:extLst>
                </p:cNvPr>
                <p:cNvSpPr/>
                <p:nvPr/>
              </p:nvSpPr>
              <p:spPr>
                <a:xfrm>
                  <a:off x="4678621" y="5975981"/>
                  <a:ext cx="31496" cy="31496"/>
                </a:xfrm>
                <a:custGeom>
                  <a:avLst/>
                  <a:gdLst>
                    <a:gd name="connsiteX0" fmla="*/ 17645 w 31496"/>
                    <a:gd name="connsiteY0" fmla="*/ 33635 h 31496"/>
                    <a:gd name="connsiteX1" fmla="*/ 33725 w 31496"/>
                    <a:gd name="connsiteY1" fmla="*/ 17600 h 31496"/>
                    <a:gd name="connsiteX2" fmla="*/ 17645 w 31496"/>
                    <a:gd name="connsiteY2" fmla="*/ 1566 h 31496"/>
                    <a:gd name="connsiteX3" fmla="*/ 1566 w 31496"/>
                    <a:gd name="connsiteY3" fmla="*/ 17600 h 31496"/>
                    <a:gd name="connsiteX4" fmla="*/ 17645 w 31496"/>
                    <a:gd name="connsiteY4" fmla="*/ 33635 h 31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" h="31496">
                      <a:moveTo>
                        <a:pt x="17645" y="33635"/>
                      </a:moveTo>
                      <a:cubicBezTo>
                        <a:pt x="26444" y="33635"/>
                        <a:pt x="33725" y="26449"/>
                        <a:pt x="33725" y="17600"/>
                      </a:cubicBezTo>
                      <a:cubicBezTo>
                        <a:pt x="33725" y="8826"/>
                        <a:pt x="26519" y="1566"/>
                        <a:pt x="17645" y="1566"/>
                      </a:cubicBezTo>
                      <a:cubicBezTo>
                        <a:pt x="8847" y="1566"/>
                        <a:pt x="1566" y="8751"/>
                        <a:pt x="1566" y="17600"/>
                      </a:cubicBezTo>
                      <a:cubicBezTo>
                        <a:pt x="1566" y="26449"/>
                        <a:pt x="8771" y="33635"/>
                        <a:pt x="17645" y="33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F0C0E48B-85C5-8AF2-8A3C-B5950A92917C}"/>
                    </a:ext>
                  </a:extLst>
                </p:cNvPr>
                <p:cNvSpPr/>
                <p:nvPr/>
              </p:nvSpPr>
              <p:spPr>
                <a:xfrm>
                  <a:off x="4776840" y="5969777"/>
                  <a:ext cx="44995" cy="44995"/>
                </a:xfrm>
                <a:custGeom>
                  <a:avLst/>
                  <a:gdLst>
                    <a:gd name="connsiteX0" fmla="*/ 23561 w 44994"/>
                    <a:gd name="connsiteY0" fmla="*/ 45434 h 44994"/>
                    <a:gd name="connsiteX1" fmla="*/ 45557 w 44994"/>
                    <a:gd name="connsiteY1" fmla="*/ 23500 h 44994"/>
                    <a:gd name="connsiteX2" fmla="*/ 23561 w 44994"/>
                    <a:gd name="connsiteY2" fmla="*/ 1566 h 44994"/>
                    <a:gd name="connsiteX3" fmla="*/ 1566 w 44994"/>
                    <a:gd name="connsiteY3" fmla="*/ 23500 h 44994"/>
                    <a:gd name="connsiteX4" fmla="*/ 23561 w 44994"/>
                    <a:gd name="connsiteY4" fmla="*/ 45434 h 44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94" h="44994">
                      <a:moveTo>
                        <a:pt x="23561" y="45434"/>
                      </a:moveTo>
                      <a:cubicBezTo>
                        <a:pt x="35773" y="45434"/>
                        <a:pt x="45557" y="35677"/>
                        <a:pt x="45557" y="23500"/>
                      </a:cubicBezTo>
                      <a:cubicBezTo>
                        <a:pt x="45557" y="11323"/>
                        <a:pt x="35773" y="1566"/>
                        <a:pt x="23561" y="1566"/>
                      </a:cubicBezTo>
                      <a:cubicBezTo>
                        <a:pt x="11350" y="1566"/>
                        <a:pt x="1566" y="11323"/>
                        <a:pt x="1566" y="23500"/>
                      </a:cubicBezTo>
                      <a:cubicBezTo>
                        <a:pt x="1566" y="35677"/>
                        <a:pt x="11350" y="45434"/>
                        <a:pt x="23561" y="45434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E8206AF-A298-611B-0611-11B0BD951801}"/>
                    </a:ext>
                  </a:extLst>
                </p:cNvPr>
                <p:cNvSpPr/>
                <p:nvPr/>
              </p:nvSpPr>
              <p:spPr>
                <a:xfrm>
                  <a:off x="4776840" y="5866922"/>
                  <a:ext cx="44995" cy="44995"/>
                </a:xfrm>
                <a:custGeom>
                  <a:avLst/>
                  <a:gdLst>
                    <a:gd name="connsiteX0" fmla="*/ 23561 w 44994"/>
                    <a:gd name="connsiteY0" fmla="*/ 45434 h 44994"/>
                    <a:gd name="connsiteX1" fmla="*/ 45557 w 44994"/>
                    <a:gd name="connsiteY1" fmla="*/ 23500 h 44994"/>
                    <a:gd name="connsiteX2" fmla="*/ 23561 w 44994"/>
                    <a:gd name="connsiteY2" fmla="*/ 1566 h 44994"/>
                    <a:gd name="connsiteX3" fmla="*/ 1566 w 44994"/>
                    <a:gd name="connsiteY3" fmla="*/ 23500 h 44994"/>
                    <a:gd name="connsiteX4" fmla="*/ 23561 w 44994"/>
                    <a:gd name="connsiteY4" fmla="*/ 45434 h 44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94" h="44994">
                      <a:moveTo>
                        <a:pt x="23561" y="45434"/>
                      </a:moveTo>
                      <a:cubicBezTo>
                        <a:pt x="35773" y="45434"/>
                        <a:pt x="45557" y="35677"/>
                        <a:pt x="45557" y="23500"/>
                      </a:cubicBezTo>
                      <a:cubicBezTo>
                        <a:pt x="45557" y="11323"/>
                        <a:pt x="35773" y="1566"/>
                        <a:pt x="23561" y="1566"/>
                      </a:cubicBezTo>
                      <a:cubicBezTo>
                        <a:pt x="11350" y="1566"/>
                        <a:pt x="1566" y="11323"/>
                        <a:pt x="1566" y="23500"/>
                      </a:cubicBezTo>
                      <a:cubicBezTo>
                        <a:pt x="1566" y="35677"/>
                        <a:pt x="11350" y="45434"/>
                        <a:pt x="23561" y="45434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245546F1-AA56-DE9F-3C9F-04359544D9FD}"/>
                    </a:ext>
                  </a:extLst>
                </p:cNvPr>
                <p:cNvSpPr/>
                <p:nvPr/>
              </p:nvSpPr>
              <p:spPr>
                <a:xfrm>
                  <a:off x="4878852" y="5969777"/>
                  <a:ext cx="44995" cy="44995"/>
                </a:xfrm>
                <a:custGeom>
                  <a:avLst/>
                  <a:gdLst>
                    <a:gd name="connsiteX0" fmla="*/ 23561 w 44994"/>
                    <a:gd name="connsiteY0" fmla="*/ 45434 h 44994"/>
                    <a:gd name="connsiteX1" fmla="*/ 45557 w 44994"/>
                    <a:gd name="connsiteY1" fmla="*/ 23500 h 44994"/>
                    <a:gd name="connsiteX2" fmla="*/ 23561 w 44994"/>
                    <a:gd name="connsiteY2" fmla="*/ 1566 h 44994"/>
                    <a:gd name="connsiteX3" fmla="*/ 1566 w 44994"/>
                    <a:gd name="connsiteY3" fmla="*/ 23500 h 44994"/>
                    <a:gd name="connsiteX4" fmla="*/ 23561 w 44994"/>
                    <a:gd name="connsiteY4" fmla="*/ 45434 h 44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94" h="44994">
                      <a:moveTo>
                        <a:pt x="23561" y="45434"/>
                      </a:moveTo>
                      <a:cubicBezTo>
                        <a:pt x="35772" y="45434"/>
                        <a:pt x="45557" y="35677"/>
                        <a:pt x="45557" y="23500"/>
                      </a:cubicBezTo>
                      <a:cubicBezTo>
                        <a:pt x="45557" y="11323"/>
                        <a:pt x="35772" y="1566"/>
                        <a:pt x="23561" y="1566"/>
                      </a:cubicBezTo>
                      <a:cubicBezTo>
                        <a:pt x="11350" y="1566"/>
                        <a:pt x="1566" y="11323"/>
                        <a:pt x="1566" y="23500"/>
                      </a:cubicBezTo>
                      <a:cubicBezTo>
                        <a:pt x="1566" y="35677"/>
                        <a:pt x="11350" y="45434"/>
                        <a:pt x="23561" y="45434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C1143D45-A93E-F0D7-608F-D4DD2028E1DD}"/>
                    </a:ext>
                  </a:extLst>
                </p:cNvPr>
                <p:cNvSpPr/>
                <p:nvPr/>
              </p:nvSpPr>
              <p:spPr>
                <a:xfrm>
                  <a:off x="4877634" y="6071507"/>
                  <a:ext cx="22497" cy="22497"/>
                </a:xfrm>
                <a:custGeom>
                  <a:avLst/>
                  <a:gdLst>
                    <a:gd name="connsiteX0" fmla="*/ 12866 w 22497"/>
                    <a:gd name="connsiteY0" fmla="*/ 24105 h 22497"/>
                    <a:gd name="connsiteX1" fmla="*/ 24168 w 22497"/>
                    <a:gd name="connsiteY1" fmla="*/ 12835 h 22497"/>
                    <a:gd name="connsiteX2" fmla="*/ 12866 w 22497"/>
                    <a:gd name="connsiteY2" fmla="*/ 1566 h 22497"/>
                    <a:gd name="connsiteX3" fmla="*/ 1566 w 22497"/>
                    <a:gd name="connsiteY3" fmla="*/ 12835 h 22497"/>
                    <a:gd name="connsiteX4" fmla="*/ 12866 w 22497"/>
                    <a:gd name="connsiteY4" fmla="*/ 24105 h 22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97" h="22497">
                      <a:moveTo>
                        <a:pt x="12866" y="24105"/>
                      </a:moveTo>
                      <a:cubicBezTo>
                        <a:pt x="19086" y="24105"/>
                        <a:pt x="24168" y="19037"/>
                        <a:pt x="24168" y="12835"/>
                      </a:cubicBezTo>
                      <a:cubicBezTo>
                        <a:pt x="24168" y="6633"/>
                        <a:pt x="19086" y="1566"/>
                        <a:pt x="12866" y="1566"/>
                      </a:cubicBezTo>
                      <a:cubicBezTo>
                        <a:pt x="6647" y="1566"/>
                        <a:pt x="1566" y="6633"/>
                        <a:pt x="1566" y="12835"/>
                      </a:cubicBezTo>
                      <a:cubicBezTo>
                        <a:pt x="1566" y="19037"/>
                        <a:pt x="6647" y="24105"/>
                        <a:pt x="12866" y="241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8CC74065-BFED-E9E3-0451-FF3BCBDCE65A}"/>
                    </a:ext>
                  </a:extLst>
                </p:cNvPr>
                <p:cNvSpPr/>
                <p:nvPr/>
              </p:nvSpPr>
              <p:spPr>
                <a:xfrm>
                  <a:off x="4695375" y="6071507"/>
                  <a:ext cx="22497" cy="22497"/>
                </a:xfrm>
                <a:custGeom>
                  <a:avLst/>
                  <a:gdLst>
                    <a:gd name="connsiteX0" fmla="*/ 12867 w 22497"/>
                    <a:gd name="connsiteY0" fmla="*/ 24105 h 22497"/>
                    <a:gd name="connsiteX1" fmla="*/ 24168 w 22497"/>
                    <a:gd name="connsiteY1" fmla="*/ 12835 h 22497"/>
                    <a:gd name="connsiteX2" fmla="*/ 12867 w 22497"/>
                    <a:gd name="connsiteY2" fmla="*/ 1566 h 22497"/>
                    <a:gd name="connsiteX3" fmla="*/ 1566 w 22497"/>
                    <a:gd name="connsiteY3" fmla="*/ 12835 h 22497"/>
                    <a:gd name="connsiteX4" fmla="*/ 12867 w 22497"/>
                    <a:gd name="connsiteY4" fmla="*/ 24105 h 22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97" h="22497">
                      <a:moveTo>
                        <a:pt x="12867" y="24105"/>
                      </a:moveTo>
                      <a:cubicBezTo>
                        <a:pt x="19086" y="24105"/>
                        <a:pt x="24168" y="19037"/>
                        <a:pt x="24168" y="12835"/>
                      </a:cubicBezTo>
                      <a:cubicBezTo>
                        <a:pt x="24168" y="6633"/>
                        <a:pt x="19086" y="1566"/>
                        <a:pt x="12867" y="1566"/>
                      </a:cubicBezTo>
                      <a:cubicBezTo>
                        <a:pt x="6647" y="1566"/>
                        <a:pt x="1566" y="6633"/>
                        <a:pt x="1566" y="12835"/>
                      </a:cubicBezTo>
                      <a:cubicBezTo>
                        <a:pt x="1566" y="19037"/>
                        <a:pt x="6647" y="24105"/>
                        <a:pt x="12867" y="241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05A37255-FA1B-4BC8-144D-7655F4D69DFD}"/>
                    </a:ext>
                  </a:extLst>
                </p:cNvPr>
                <p:cNvSpPr/>
                <p:nvPr/>
              </p:nvSpPr>
              <p:spPr>
                <a:xfrm>
                  <a:off x="4877634" y="5888997"/>
                  <a:ext cx="22497" cy="22497"/>
                </a:xfrm>
                <a:custGeom>
                  <a:avLst/>
                  <a:gdLst>
                    <a:gd name="connsiteX0" fmla="*/ 12866 w 22497"/>
                    <a:gd name="connsiteY0" fmla="*/ 24105 h 22497"/>
                    <a:gd name="connsiteX1" fmla="*/ 24168 w 22497"/>
                    <a:gd name="connsiteY1" fmla="*/ 12835 h 22497"/>
                    <a:gd name="connsiteX2" fmla="*/ 12866 w 22497"/>
                    <a:gd name="connsiteY2" fmla="*/ 1566 h 22497"/>
                    <a:gd name="connsiteX3" fmla="*/ 1566 w 22497"/>
                    <a:gd name="connsiteY3" fmla="*/ 12835 h 22497"/>
                    <a:gd name="connsiteX4" fmla="*/ 12866 w 22497"/>
                    <a:gd name="connsiteY4" fmla="*/ 24105 h 22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97" h="22497">
                      <a:moveTo>
                        <a:pt x="12866" y="24105"/>
                      </a:moveTo>
                      <a:cubicBezTo>
                        <a:pt x="19086" y="24105"/>
                        <a:pt x="24168" y="19037"/>
                        <a:pt x="24168" y="12835"/>
                      </a:cubicBezTo>
                      <a:cubicBezTo>
                        <a:pt x="24168" y="6633"/>
                        <a:pt x="19086" y="1566"/>
                        <a:pt x="12866" y="1566"/>
                      </a:cubicBezTo>
                      <a:cubicBezTo>
                        <a:pt x="6647" y="1566"/>
                        <a:pt x="1566" y="6633"/>
                        <a:pt x="1566" y="12835"/>
                      </a:cubicBezTo>
                      <a:cubicBezTo>
                        <a:pt x="1566" y="19113"/>
                        <a:pt x="6647" y="24105"/>
                        <a:pt x="12866" y="241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A25189AF-DEF6-900E-3B55-FC99F780F909}"/>
                    </a:ext>
                  </a:extLst>
                </p:cNvPr>
                <p:cNvSpPr/>
                <p:nvPr/>
              </p:nvSpPr>
              <p:spPr>
                <a:xfrm>
                  <a:off x="4695374" y="5888997"/>
                  <a:ext cx="22497" cy="22497"/>
                </a:xfrm>
                <a:custGeom>
                  <a:avLst/>
                  <a:gdLst>
                    <a:gd name="connsiteX0" fmla="*/ 12867 w 22497"/>
                    <a:gd name="connsiteY0" fmla="*/ 24105 h 22497"/>
                    <a:gd name="connsiteX1" fmla="*/ 24168 w 22497"/>
                    <a:gd name="connsiteY1" fmla="*/ 12835 h 22497"/>
                    <a:gd name="connsiteX2" fmla="*/ 12867 w 22497"/>
                    <a:gd name="connsiteY2" fmla="*/ 1566 h 22497"/>
                    <a:gd name="connsiteX3" fmla="*/ 1566 w 22497"/>
                    <a:gd name="connsiteY3" fmla="*/ 12835 h 22497"/>
                    <a:gd name="connsiteX4" fmla="*/ 12867 w 22497"/>
                    <a:gd name="connsiteY4" fmla="*/ 24105 h 22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97" h="22497">
                      <a:moveTo>
                        <a:pt x="12867" y="24105"/>
                      </a:moveTo>
                      <a:cubicBezTo>
                        <a:pt x="19086" y="24105"/>
                        <a:pt x="24168" y="19037"/>
                        <a:pt x="24168" y="12835"/>
                      </a:cubicBezTo>
                      <a:cubicBezTo>
                        <a:pt x="24168" y="6633"/>
                        <a:pt x="19086" y="1566"/>
                        <a:pt x="12867" y="1566"/>
                      </a:cubicBezTo>
                      <a:cubicBezTo>
                        <a:pt x="6647" y="1566"/>
                        <a:pt x="1566" y="6633"/>
                        <a:pt x="1566" y="12835"/>
                      </a:cubicBezTo>
                      <a:cubicBezTo>
                        <a:pt x="1566" y="19113"/>
                        <a:pt x="6647" y="24105"/>
                        <a:pt x="12867" y="241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</p:grpSp>
          <p:grpSp>
            <p:nvGrpSpPr>
              <p:cNvPr id="185" name="calendar 2" descr="calendar, events">
                <a:extLst>
                  <a:ext uri="{FF2B5EF4-FFF2-40B4-BE49-F238E27FC236}">
                    <a16:creationId xmlns:a16="http://schemas.microsoft.com/office/drawing/2014/main" id="{9EE7E055-5F9A-6CD8-52E9-2B2ABD9135A8}"/>
                  </a:ext>
                </a:extLst>
              </p:cNvPr>
              <p:cNvGrpSpPr/>
              <p:nvPr/>
            </p:nvGrpSpPr>
            <p:grpSpPr>
              <a:xfrm>
                <a:off x="1716622" y="4249550"/>
                <a:ext cx="619010" cy="490144"/>
                <a:chOff x="3609043" y="3957733"/>
                <a:chExt cx="498776" cy="394946"/>
              </a:xfrm>
            </p:grpSpPr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0A676DA-BD89-5DBB-6EBF-E60C561D2C06}"/>
                    </a:ext>
                  </a:extLst>
                </p:cNvPr>
                <p:cNvSpPr/>
                <p:nvPr/>
              </p:nvSpPr>
              <p:spPr>
                <a:xfrm>
                  <a:off x="3609043" y="3968225"/>
                  <a:ext cx="498752" cy="384454"/>
                </a:xfrm>
                <a:custGeom>
                  <a:avLst/>
                  <a:gdLst>
                    <a:gd name="connsiteX0" fmla="*/ 2089 w 498751"/>
                    <a:gd name="connsiteY0" fmla="*/ 386127 h 384454"/>
                    <a:gd name="connsiteX1" fmla="*/ 500841 w 498751"/>
                    <a:gd name="connsiteY1" fmla="*/ 386127 h 384454"/>
                    <a:gd name="connsiteX2" fmla="*/ 500841 w 498751"/>
                    <a:gd name="connsiteY2" fmla="*/ 2089 h 384454"/>
                    <a:gd name="connsiteX3" fmla="*/ 2089 w 498751"/>
                    <a:gd name="connsiteY3" fmla="*/ 2089 h 384454"/>
                    <a:gd name="connsiteX4" fmla="*/ 2089 w 498751"/>
                    <a:gd name="connsiteY4" fmla="*/ 386127 h 3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751" h="384454">
                      <a:moveTo>
                        <a:pt x="2089" y="386127"/>
                      </a:moveTo>
                      <a:lnTo>
                        <a:pt x="500841" y="386127"/>
                      </a:lnTo>
                      <a:lnTo>
                        <a:pt x="500841" y="2089"/>
                      </a:lnTo>
                      <a:lnTo>
                        <a:pt x="2089" y="2089"/>
                      </a:lnTo>
                      <a:lnTo>
                        <a:pt x="2089" y="386127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5E6E6A83-F5A6-DF00-1D56-7A84D191CA34}"/>
                    </a:ext>
                  </a:extLst>
                </p:cNvPr>
                <p:cNvSpPr/>
                <p:nvPr/>
              </p:nvSpPr>
              <p:spPr>
                <a:xfrm>
                  <a:off x="3609067" y="3957733"/>
                  <a:ext cx="498752" cy="51953"/>
                </a:xfrm>
                <a:custGeom>
                  <a:avLst/>
                  <a:gdLst>
                    <a:gd name="connsiteX0" fmla="*/ 2089 w 498751"/>
                    <a:gd name="connsiteY0" fmla="*/ 54064 h 51953"/>
                    <a:gd name="connsiteX1" fmla="*/ 500666 w 498751"/>
                    <a:gd name="connsiteY1" fmla="*/ 54064 h 51953"/>
                    <a:gd name="connsiteX2" fmla="*/ 500666 w 498751"/>
                    <a:gd name="connsiteY2" fmla="*/ 2089 h 51953"/>
                    <a:gd name="connsiteX3" fmla="*/ 2089 w 498751"/>
                    <a:gd name="connsiteY3" fmla="*/ 2089 h 51953"/>
                    <a:gd name="connsiteX4" fmla="*/ 2089 w 498751"/>
                    <a:gd name="connsiteY4" fmla="*/ 54064 h 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751" h="51953">
                      <a:moveTo>
                        <a:pt x="2089" y="54064"/>
                      </a:moveTo>
                      <a:lnTo>
                        <a:pt x="500666" y="54064"/>
                      </a:lnTo>
                      <a:lnTo>
                        <a:pt x="500666" y="2089"/>
                      </a:lnTo>
                      <a:lnTo>
                        <a:pt x="2089" y="2089"/>
                      </a:lnTo>
                      <a:lnTo>
                        <a:pt x="2089" y="540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10E88CEF-50C8-5A2A-7D7B-8D1F782A10F1}"/>
                    </a:ext>
                  </a:extLst>
                </p:cNvPr>
                <p:cNvSpPr/>
                <p:nvPr/>
              </p:nvSpPr>
              <p:spPr>
                <a:xfrm>
                  <a:off x="3674080" y="3972081"/>
                  <a:ext cx="25977" cy="25977"/>
                </a:xfrm>
                <a:custGeom>
                  <a:avLst/>
                  <a:gdLst>
                    <a:gd name="connsiteX0" fmla="*/ 14776 w 25976"/>
                    <a:gd name="connsiteY0" fmla="*/ 27464 h 25976"/>
                    <a:gd name="connsiteX1" fmla="*/ 27464 w 25976"/>
                    <a:gd name="connsiteY1" fmla="*/ 14776 h 25976"/>
                    <a:gd name="connsiteX2" fmla="*/ 14776 w 25976"/>
                    <a:gd name="connsiteY2" fmla="*/ 2089 h 25976"/>
                    <a:gd name="connsiteX3" fmla="*/ 2089 w 25976"/>
                    <a:gd name="connsiteY3" fmla="*/ 14776 h 25976"/>
                    <a:gd name="connsiteX4" fmla="*/ 14776 w 25976"/>
                    <a:gd name="connsiteY4" fmla="*/ 27464 h 25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6" h="25976">
                      <a:moveTo>
                        <a:pt x="14776" y="27464"/>
                      </a:moveTo>
                      <a:cubicBezTo>
                        <a:pt x="21783" y="27464"/>
                        <a:pt x="27464" y="21784"/>
                        <a:pt x="27464" y="14776"/>
                      </a:cubicBezTo>
                      <a:cubicBezTo>
                        <a:pt x="27464" y="7769"/>
                        <a:pt x="21783" y="2089"/>
                        <a:pt x="14776" y="2089"/>
                      </a:cubicBezTo>
                      <a:cubicBezTo>
                        <a:pt x="7769" y="2089"/>
                        <a:pt x="2089" y="7769"/>
                        <a:pt x="2089" y="14776"/>
                      </a:cubicBezTo>
                      <a:cubicBezTo>
                        <a:pt x="2089" y="21784"/>
                        <a:pt x="7769" y="27464"/>
                        <a:pt x="14776" y="274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727FB847-A1FD-6E75-9DC3-9D7699106AC1}"/>
                    </a:ext>
                  </a:extLst>
                </p:cNvPr>
                <p:cNvSpPr/>
                <p:nvPr/>
              </p:nvSpPr>
              <p:spPr>
                <a:xfrm>
                  <a:off x="3634704" y="3972081"/>
                  <a:ext cx="25977" cy="25977"/>
                </a:xfrm>
                <a:custGeom>
                  <a:avLst/>
                  <a:gdLst>
                    <a:gd name="connsiteX0" fmla="*/ 14776 w 25976"/>
                    <a:gd name="connsiteY0" fmla="*/ 27464 h 25976"/>
                    <a:gd name="connsiteX1" fmla="*/ 27464 w 25976"/>
                    <a:gd name="connsiteY1" fmla="*/ 14776 h 25976"/>
                    <a:gd name="connsiteX2" fmla="*/ 14776 w 25976"/>
                    <a:gd name="connsiteY2" fmla="*/ 2089 h 25976"/>
                    <a:gd name="connsiteX3" fmla="*/ 2089 w 25976"/>
                    <a:gd name="connsiteY3" fmla="*/ 14776 h 25976"/>
                    <a:gd name="connsiteX4" fmla="*/ 14776 w 25976"/>
                    <a:gd name="connsiteY4" fmla="*/ 27464 h 25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6" h="25976">
                      <a:moveTo>
                        <a:pt x="14776" y="27464"/>
                      </a:moveTo>
                      <a:cubicBezTo>
                        <a:pt x="21784" y="27464"/>
                        <a:pt x="27464" y="21784"/>
                        <a:pt x="27464" y="14776"/>
                      </a:cubicBezTo>
                      <a:cubicBezTo>
                        <a:pt x="27464" y="7769"/>
                        <a:pt x="21784" y="2089"/>
                        <a:pt x="14776" y="2089"/>
                      </a:cubicBezTo>
                      <a:cubicBezTo>
                        <a:pt x="7769" y="2089"/>
                        <a:pt x="2089" y="7769"/>
                        <a:pt x="2089" y="14776"/>
                      </a:cubicBezTo>
                      <a:cubicBezTo>
                        <a:pt x="2089" y="21784"/>
                        <a:pt x="7769" y="27464"/>
                        <a:pt x="14776" y="274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6C4AEA9D-7452-A313-5949-F030166489F2}"/>
                    </a:ext>
                  </a:extLst>
                </p:cNvPr>
                <p:cNvSpPr/>
                <p:nvPr/>
              </p:nvSpPr>
              <p:spPr>
                <a:xfrm>
                  <a:off x="3714328" y="3972081"/>
                  <a:ext cx="25977" cy="25977"/>
                </a:xfrm>
                <a:custGeom>
                  <a:avLst/>
                  <a:gdLst>
                    <a:gd name="connsiteX0" fmla="*/ 14776 w 25976"/>
                    <a:gd name="connsiteY0" fmla="*/ 27464 h 25976"/>
                    <a:gd name="connsiteX1" fmla="*/ 27464 w 25976"/>
                    <a:gd name="connsiteY1" fmla="*/ 14776 h 25976"/>
                    <a:gd name="connsiteX2" fmla="*/ 14776 w 25976"/>
                    <a:gd name="connsiteY2" fmla="*/ 2089 h 25976"/>
                    <a:gd name="connsiteX3" fmla="*/ 2089 w 25976"/>
                    <a:gd name="connsiteY3" fmla="*/ 14776 h 25976"/>
                    <a:gd name="connsiteX4" fmla="*/ 14776 w 25976"/>
                    <a:gd name="connsiteY4" fmla="*/ 27464 h 25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6" h="25976">
                      <a:moveTo>
                        <a:pt x="14776" y="27464"/>
                      </a:moveTo>
                      <a:cubicBezTo>
                        <a:pt x="21784" y="27464"/>
                        <a:pt x="27464" y="21784"/>
                        <a:pt x="27464" y="14776"/>
                      </a:cubicBezTo>
                      <a:cubicBezTo>
                        <a:pt x="27464" y="7769"/>
                        <a:pt x="21784" y="2089"/>
                        <a:pt x="14776" y="2089"/>
                      </a:cubicBezTo>
                      <a:cubicBezTo>
                        <a:pt x="7769" y="2089"/>
                        <a:pt x="2089" y="7769"/>
                        <a:pt x="2089" y="14776"/>
                      </a:cubicBezTo>
                      <a:cubicBezTo>
                        <a:pt x="2089" y="21784"/>
                        <a:pt x="7769" y="27464"/>
                        <a:pt x="14776" y="274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</p:grpSp>
          <p:grpSp>
            <p:nvGrpSpPr>
              <p:cNvPr id="186" name="phone" descr="phone">
                <a:extLst>
                  <a:ext uri="{FF2B5EF4-FFF2-40B4-BE49-F238E27FC236}">
                    <a16:creationId xmlns:a16="http://schemas.microsoft.com/office/drawing/2014/main" id="{8E723F72-10A0-3FAE-1E84-B37027D91CDF}"/>
                  </a:ext>
                </a:extLst>
              </p:cNvPr>
              <p:cNvGrpSpPr/>
              <p:nvPr/>
            </p:nvGrpSpPr>
            <p:grpSpPr>
              <a:xfrm>
                <a:off x="1882433" y="2295114"/>
                <a:ext cx="287351" cy="487422"/>
                <a:chOff x="7752338" y="1841501"/>
                <a:chExt cx="177817" cy="301625"/>
              </a:xfrm>
            </p:grpSpPr>
            <p:sp>
              <p:nvSpPr>
                <p:cNvPr id="187" name="Freeform 48">
                  <a:extLst>
                    <a:ext uri="{FF2B5EF4-FFF2-40B4-BE49-F238E27FC236}">
                      <a16:creationId xmlns:a16="http://schemas.microsoft.com/office/drawing/2014/main" id="{3D1DEBB4-AE40-7E3D-6D68-4554057FA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2355" y="2051051"/>
                  <a:ext cx="177800" cy="92075"/>
                </a:xfrm>
                <a:custGeom>
                  <a:avLst/>
                  <a:gdLst>
                    <a:gd name="T0" fmla="*/ 53 w 106"/>
                    <a:gd name="T1" fmla="*/ 0 h 54"/>
                    <a:gd name="T2" fmla="*/ 0 w 106"/>
                    <a:gd name="T3" fmla="*/ 16 h 54"/>
                    <a:gd name="T4" fmla="*/ 0 w 106"/>
                    <a:gd name="T5" fmla="*/ 44 h 54"/>
                    <a:gd name="T6" fmla="*/ 9 w 106"/>
                    <a:gd name="T7" fmla="*/ 54 h 54"/>
                    <a:gd name="T8" fmla="*/ 96 w 106"/>
                    <a:gd name="T9" fmla="*/ 54 h 54"/>
                    <a:gd name="T10" fmla="*/ 106 w 106"/>
                    <a:gd name="T11" fmla="*/ 44 h 54"/>
                    <a:gd name="T12" fmla="*/ 106 w 106"/>
                    <a:gd name="T13" fmla="*/ 16 h 54"/>
                    <a:gd name="T14" fmla="*/ 53 w 106"/>
                    <a:gd name="T15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6" h="54">
                      <a:moveTo>
                        <a:pt x="53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9"/>
                        <a:pt x="4" y="54"/>
                        <a:pt x="9" y="54"/>
                      </a:cubicBezTo>
                      <a:cubicBezTo>
                        <a:pt x="96" y="54"/>
                        <a:pt x="96" y="54"/>
                        <a:pt x="96" y="54"/>
                      </a:cubicBezTo>
                      <a:cubicBezTo>
                        <a:pt x="102" y="54"/>
                        <a:pt x="106" y="49"/>
                        <a:pt x="106" y="44"/>
                      </a:cubicBezTo>
                      <a:cubicBezTo>
                        <a:pt x="106" y="16"/>
                        <a:pt x="106" y="16"/>
                        <a:pt x="106" y="16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09C3E4E0-D2A1-21AA-6037-818A24DA4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25380" y="2100264"/>
                  <a:ext cx="33338" cy="19050"/>
                </a:xfrm>
                <a:prstGeom prst="rect">
                  <a:avLst/>
                </a:prstGeom>
                <a:solidFill>
                  <a:srgbClr val="4FE4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189" name="Freeform 50">
                  <a:extLst>
                    <a:ext uri="{FF2B5EF4-FFF2-40B4-BE49-F238E27FC236}">
                      <a16:creationId xmlns:a16="http://schemas.microsoft.com/office/drawing/2014/main" id="{1DDE5EAE-71FF-475F-9025-4B48BEF83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2355" y="1841501"/>
                  <a:ext cx="177800" cy="236538"/>
                </a:xfrm>
                <a:custGeom>
                  <a:avLst/>
                  <a:gdLst>
                    <a:gd name="T0" fmla="*/ 96 w 106"/>
                    <a:gd name="T1" fmla="*/ 0 h 141"/>
                    <a:gd name="T2" fmla="*/ 9 w 106"/>
                    <a:gd name="T3" fmla="*/ 0 h 141"/>
                    <a:gd name="T4" fmla="*/ 0 w 106"/>
                    <a:gd name="T5" fmla="*/ 9 h 141"/>
                    <a:gd name="T6" fmla="*/ 0 w 106"/>
                    <a:gd name="T7" fmla="*/ 140 h 141"/>
                    <a:gd name="T8" fmla="*/ 106 w 106"/>
                    <a:gd name="T9" fmla="*/ 141 h 141"/>
                    <a:gd name="T10" fmla="*/ 106 w 106"/>
                    <a:gd name="T11" fmla="*/ 9 h 141"/>
                    <a:gd name="T12" fmla="*/ 96 w 106"/>
                    <a:gd name="T13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6" h="141">
                      <a:moveTo>
                        <a:pt x="96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106" y="141"/>
                        <a:pt x="106" y="141"/>
                        <a:pt x="106" y="141"/>
                      </a:cubicBezTo>
                      <a:cubicBezTo>
                        <a:pt x="106" y="9"/>
                        <a:pt x="106" y="9"/>
                        <a:pt x="106" y="9"/>
                      </a:cubicBezTo>
                      <a:cubicBezTo>
                        <a:pt x="106" y="4"/>
                        <a:pt x="102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4FE4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190" name="Freeform 175">
                  <a:extLst>
                    <a:ext uri="{FF2B5EF4-FFF2-40B4-BE49-F238E27FC236}">
                      <a16:creationId xmlns:a16="http://schemas.microsoft.com/office/drawing/2014/main" id="{EDFC1B76-8ECA-6E10-2171-D5746DB47B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2338" y="1841501"/>
                  <a:ext cx="177800" cy="234950"/>
                </a:xfrm>
                <a:custGeom>
                  <a:avLst/>
                  <a:gdLst>
                    <a:gd name="T0" fmla="*/ 106 w 106"/>
                    <a:gd name="T1" fmla="*/ 9 h 140"/>
                    <a:gd name="T2" fmla="*/ 96 w 106"/>
                    <a:gd name="T3" fmla="*/ 0 h 140"/>
                    <a:gd name="T4" fmla="*/ 9 w 106"/>
                    <a:gd name="T5" fmla="*/ 0 h 140"/>
                    <a:gd name="T6" fmla="*/ 0 w 106"/>
                    <a:gd name="T7" fmla="*/ 9 h 140"/>
                    <a:gd name="T8" fmla="*/ 0 w 106"/>
                    <a:gd name="T9" fmla="*/ 140 h 140"/>
                    <a:gd name="T10" fmla="*/ 106 w 106"/>
                    <a:gd name="T11" fmla="*/ 34 h 140"/>
                    <a:gd name="T12" fmla="*/ 106 w 106"/>
                    <a:gd name="T13" fmla="*/ 9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6" h="140">
                      <a:moveTo>
                        <a:pt x="106" y="9"/>
                      </a:moveTo>
                      <a:cubicBezTo>
                        <a:pt x="106" y="4"/>
                        <a:pt x="102" y="0"/>
                        <a:pt x="96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lnTo>
                        <a:pt x="106" y="9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Metropolis" panose="00000500000000000000" pitchFamily="50" charset="0"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EA365184-F785-A802-C169-F4F0B64227D5}"/>
                </a:ext>
              </a:extLst>
            </p:cNvPr>
            <p:cNvGrpSpPr/>
            <p:nvPr/>
          </p:nvGrpSpPr>
          <p:grpSpPr>
            <a:xfrm>
              <a:off x="3273044" y="5282898"/>
              <a:ext cx="2836186" cy="799031"/>
              <a:chOff x="3273044" y="5147079"/>
              <a:chExt cx="2836186" cy="799031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8D42E98-F13B-6D54-06B6-9505674F906D}"/>
                  </a:ext>
                </a:extLst>
              </p:cNvPr>
              <p:cNvSpPr/>
              <p:nvPr/>
            </p:nvSpPr>
            <p:spPr>
              <a:xfrm>
                <a:off x="3273044" y="5147079"/>
                <a:ext cx="2836186" cy="799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40"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ea typeface="+mn-ea"/>
                    <a:cs typeface="Segoe UI"/>
                  </a:rPr>
                  <a:t>Azure Active Directory</a:t>
                </a:r>
              </a:p>
            </p:txBody>
          </p:sp>
          <p:pic>
            <p:nvPicPr>
              <p:cNvPr id="221" name="Graphic 220">
                <a:extLst>
                  <a:ext uri="{FF2B5EF4-FFF2-40B4-BE49-F238E27FC236}">
                    <a16:creationId xmlns:a16="http://schemas.microsoft.com/office/drawing/2014/main" id="{7E397308-96DF-60E5-C932-3BF456697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26606" y="5345322"/>
                <a:ext cx="402545" cy="402545"/>
              </a:xfrm>
              <a:prstGeom prst="rect">
                <a:avLst/>
              </a:prstGeom>
            </p:spPr>
          </p:pic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C551EAB8-7D71-01E9-13C6-5BA42FBC32DA}"/>
                </a:ext>
              </a:extLst>
            </p:cNvPr>
            <p:cNvGrpSpPr/>
            <p:nvPr/>
          </p:nvGrpSpPr>
          <p:grpSpPr>
            <a:xfrm>
              <a:off x="5848010" y="5068137"/>
              <a:ext cx="449194" cy="449194"/>
              <a:chOff x="11226504" y="1513099"/>
              <a:chExt cx="449194" cy="449194"/>
            </a:xfrm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ABAEB40A-999D-6CF6-362C-C072C591DDBD}"/>
                  </a:ext>
                </a:extLst>
              </p:cNvPr>
              <p:cNvSpPr/>
              <p:nvPr/>
            </p:nvSpPr>
            <p:spPr bwMode="auto">
              <a:xfrm>
                <a:off x="11294348" y="1580943"/>
                <a:ext cx="313507" cy="3135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4" name="Graphic 223" descr="Badge Tick1 with solid fill">
                <a:extLst>
                  <a:ext uri="{FF2B5EF4-FFF2-40B4-BE49-F238E27FC236}">
                    <a16:creationId xmlns:a16="http://schemas.microsoft.com/office/drawing/2014/main" id="{43547A57-69B3-B225-3BE9-634ACB3B4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226504" y="1513099"/>
                <a:ext cx="449194" cy="449194"/>
              </a:xfrm>
              <a:prstGeom prst="rect">
                <a:avLst/>
              </a:prstGeom>
            </p:spPr>
          </p:pic>
        </p:grp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C72F7CC-AB4D-76D4-7D9D-ED6BB2D2368B}"/>
                </a:ext>
              </a:extLst>
            </p:cNvPr>
            <p:cNvSpPr/>
            <p:nvPr/>
          </p:nvSpPr>
          <p:spPr>
            <a:xfrm>
              <a:off x="3273044" y="1938952"/>
              <a:ext cx="8333740" cy="2930942"/>
            </a:xfrm>
            <a:prstGeom prst="rect">
              <a:avLst/>
            </a:prstGeom>
            <a:noFill/>
            <a:ln w="57150" cap="flat" cmpd="sng" algn="ctr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135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900" kern="0" spc="-100">
                <a:gradFill>
                  <a:gsLst>
                    <a:gs pos="0">
                      <a:srgbClr val="0078D4"/>
                    </a:gs>
                    <a:gs pos="100000">
                      <a:srgbClr val="FFA38B"/>
                    </a:gs>
                  </a:gsLst>
                  <a:lin ang="2700000" scaled="0"/>
                </a:gradFill>
                <a:latin typeface="Segoe UI Semibold"/>
                <a:cs typeface="Segoe UI" pitchFamily="34" charset="0"/>
              </a:endParaRPr>
            </a:p>
          </p:txBody>
        </p: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E9E8EF4-FC0A-6611-87A0-D2CE27B0FA84}"/>
                </a:ext>
              </a:extLst>
            </p:cNvPr>
            <p:cNvCxnSpPr>
              <a:cxnSpLocks/>
            </p:cNvCxnSpPr>
            <p:nvPr/>
          </p:nvCxnSpPr>
          <p:spPr>
            <a:xfrm>
              <a:off x="5160332" y="3580647"/>
              <a:ext cx="0" cy="1582659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  <a:headEnd type="none" w="lg" len="med"/>
              <a:tailEnd type="triangle" w="lg" len="med"/>
            </a:ln>
            <a:effectLst/>
          </p:spPr>
        </p:cxn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73264FA-05E1-D67F-6760-E92F845F5819}"/>
                </a:ext>
              </a:extLst>
            </p:cNvPr>
            <p:cNvGrpSpPr/>
            <p:nvPr/>
          </p:nvGrpSpPr>
          <p:grpSpPr>
            <a:xfrm>
              <a:off x="7556484" y="2755025"/>
              <a:ext cx="3828518" cy="1884252"/>
              <a:chOff x="7556484" y="2619206"/>
              <a:chExt cx="3828518" cy="1884252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45BC4D62-AF11-5E3A-8674-037F9B54380E}"/>
                  </a:ext>
                </a:extLst>
              </p:cNvPr>
              <p:cNvSpPr/>
              <p:nvPr/>
            </p:nvSpPr>
            <p:spPr>
              <a:xfrm>
                <a:off x="7556484" y="2619206"/>
                <a:ext cx="3828518" cy="18842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40" tIns="0" bIns="182880"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+mn-ea"/>
                    <a:cs typeface="Segoe UI"/>
                  </a:rPr>
                  <a:t>Backend APIs</a:t>
                </a:r>
              </a:p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</p:txBody>
          </p:sp>
          <p:pic>
            <p:nvPicPr>
              <p:cNvPr id="229" name="Picture 228" descr="Icon&#10;&#10;Description automatically generated">
                <a:extLst>
                  <a:ext uri="{FF2B5EF4-FFF2-40B4-BE49-F238E27FC236}">
                    <a16:creationId xmlns:a16="http://schemas.microsoft.com/office/drawing/2014/main" id="{6755385B-D122-7F5E-4A81-40FC0EC23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0411" y="3126054"/>
                <a:ext cx="286037" cy="286037"/>
              </a:xfrm>
              <a:prstGeom prst="rect">
                <a:avLst/>
              </a:prstGeom>
            </p:spPr>
          </p:pic>
          <p:pic>
            <p:nvPicPr>
              <p:cNvPr id="230" name="Graphic 229">
                <a:extLst>
                  <a:ext uri="{FF2B5EF4-FFF2-40B4-BE49-F238E27FC236}">
                    <a16:creationId xmlns:a16="http://schemas.microsoft.com/office/drawing/2014/main" id="{F4B7E095-5EBC-7B32-F477-93AF6E540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993204" y="3622268"/>
                <a:ext cx="226368" cy="226368"/>
              </a:xfrm>
              <a:prstGeom prst="rect">
                <a:avLst/>
              </a:prstGeom>
            </p:spPr>
          </p:pic>
          <p:pic>
            <p:nvPicPr>
              <p:cNvPr id="231" name="Graphic 230">
                <a:extLst>
                  <a:ext uri="{FF2B5EF4-FFF2-40B4-BE49-F238E27FC236}">
                    <a16:creationId xmlns:a16="http://schemas.microsoft.com/office/drawing/2014/main" id="{32832FED-C4C7-F54B-3441-78D620122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81827" y="4076200"/>
                <a:ext cx="249122" cy="249122"/>
              </a:xfrm>
              <a:prstGeom prst="rect">
                <a:avLst/>
              </a:prstGeom>
            </p:spPr>
          </p:pic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A871600C-C181-91F6-553B-8D2BD39935FC}"/>
                  </a:ext>
                </a:extLst>
              </p:cNvPr>
              <p:cNvSpPr/>
              <p:nvPr/>
            </p:nvSpPr>
            <p:spPr>
              <a:xfrm>
                <a:off x="7624034" y="3074294"/>
                <a:ext cx="3693418" cy="389556"/>
              </a:xfrm>
              <a:prstGeom prst="rect">
                <a:avLst/>
              </a:prstGeom>
              <a:noFill/>
              <a:ln>
                <a:solidFill>
                  <a:srgbClr val="7373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Metropolis" panose="00000500000000000000" pitchFamily="50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525BC38C-91F7-F739-8E8A-2EFA4818E438}"/>
                  </a:ext>
                </a:extLst>
              </p:cNvPr>
              <p:cNvSpPr/>
              <p:nvPr/>
            </p:nvSpPr>
            <p:spPr>
              <a:xfrm>
                <a:off x="7624034" y="4006752"/>
                <a:ext cx="3693418" cy="389556"/>
              </a:xfrm>
              <a:prstGeom prst="rect">
                <a:avLst/>
              </a:prstGeom>
              <a:noFill/>
              <a:ln>
                <a:solidFill>
                  <a:srgbClr val="7373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anose="020B0502040204020203" pitchFamily="34" charset="0"/>
                  </a:rPr>
                  <a:t>Order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AC4B35A6-E3A0-D3A2-A819-0AD0CFF9DEF8}"/>
                  </a:ext>
                </a:extLst>
              </p:cNvPr>
              <p:cNvSpPr/>
              <p:nvPr/>
            </p:nvSpPr>
            <p:spPr>
              <a:xfrm>
                <a:off x="7624034" y="3540523"/>
                <a:ext cx="3693418" cy="389556"/>
              </a:xfrm>
              <a:prstGeom prst="rect">
                <a:avLst/>
              </a:prstGeom>
              <a:noFill/>
              <a:ln>
                <a:solidFill>
                  <a:srgbClr val="7373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anose="020B0502040204020203" pitchFamily="34" charset="0"/>
                  </a:rPr>
                  <a:t>Cart</a:t>
                </a:r>
              </a:p>
            </p:txBody>
          </p:sp>
          <p:pic>
            <p:nvPicPr>
              <p:cNvPr id="235" name="Picture 234" descr="Icon&#10;&#10;Description automatically generated">
                <a:extLst>
                  <a:ext uri="{FF2B5EF4-FFF2-40B4-BE49-F238E27FC236}">
                    <a16:creationId xmlns:a16="http://schemas.microsoft.com/office/drawing/2014/main" id="{0FA39453-04C2-1670-A60E-4EF155812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3370" y="3126054"/>
                <a:ext cx="286037" cy="286037"/>
              </a:xfrm>
              <a:prstGeom prst="rect">
                <a:avLst/>
              </a:prstGeom>
            </p:spPr>
          </p:pic>
          <p:pic>
            <p:nvPicPr>
              <p:cNvPr id="236" name="Picture 235" descr="Icon&#10;&#10;Description automatically generated">
                <a:extLst>
                  <a:ext uri="{FF2B5EF4-FFF2-40B4-BE49-F238E27FC236}">
                    <a16:creationId xmlns:a16="http://schemas.microsoft.com/office/drawing/2014/main" id="{909B1390-F460-427C-4FDB-6171CEC5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6043" y="3126054"/>
                <a:ext cx="286037" cy="286037"/>
              </a:xfrm>
              <a:prstGeom prst="rect">
                <a:avLst/>
              </a:prstGeom>
            </p:spPr>
          </p:pic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A88F753-BE26-0247-A21E-E10F58A89CCE}"/>
                </a:ext>
              </a:extLst>
            </p:cNvPr>
            <p:cNvGrpSpPr/>
            <p:nvPr/>
          </p:nvGrpSpPr>
          <p:grpSpPr>
            <a:xfrm>
              <a:off x="11113697" y="2572574"/>
              <a:ext cx="449194" cy="449194"/>
              <a:chOff x="11038529" y="1513099"/>
              <a:chExt cx="449194" cy="449194"/>
            </a:xfrm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D9A40C49-9090-D54F-A165-6DDA10A9B3B8}"/>
                  </a:ext>
                </a:extLst>
              </p:cNvPr>
              <p:cNvSpPr/>
              <p:nvPr/>
            </p:nvSpPr>
            <p:spPr bwMode="auto">
              <a:xfrm>
                <a:off x="11106373" y="1580943"/>
                <a:ext cx="313507" cy="3135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9" name="Graphic 238" descr="Badge Tick1 with solid fill">
                <a:extLst>
                  <a:ext uri="{FF2B5EF4-FFF2-40B4-BE49-F238E27FC236}">
                    <a16:creationId xmlns:a16="http://schemas.microsoft.com/office/drawing/2014/main" id="{FE28CB95-8F1F-7E1C-9333-EC788D8A7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038529" y="1513099"/>
                <a:ext cx="449194" cy="449194"/>
              </a:xfrm>
              <a:prstGeom prst="rect">
                <a:avLst/>
              </a:prstGeom>
            </p:spPr>
          </p:pic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B8624532-AFD8-B71D-1257-A9987C6FAA30}"/>
                </a:ext>
              </a:extLst>
            </p:cNvPr>
            <p:cNvGrpSpPr/>
            <p:nvPr/>
          </p:nvGrpSpPr>
          <p:grpSpPr>
            <a:xfrm>
              <a:off x="3815695" y="2781616"/>
              <a:ext cx="2689274" cy="799031"/>
              <a:chOff x="3815695" y="2474907"/>
              <a:chExt cx="2689274" cy="799031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A8AEDB17-705D-1445-B1AD-C0B25C9EA51B}"/>
                  </a:ext>
                </a:extLst>
              </p:cNvPr>
              <p:cNvSpPr/>
              <p:nvPr/>
            </p:nvSpPr>
            <p:spPr>
              <a:xfrm>
                <a:off x="3815695" y="2474907"/>
                <a:ext cx="2689274" cy="799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40"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ea typeface="+mn-ea"/>
                    <a:cs typeface="Segoe UI"/>
                  </a:rPr>
                  <a:t>Spring Apps Gateway</a:t>
                </a:r>
              </a:p>
            </p:txBody>
          </p:sp>
          <p:pic>
            <p:nvPicPr>
              <p:cNvPr id="242" name="Picture 241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E98F2CEF-B51A-C3E1-D171-EB4AC106C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5716" y="2568549"/>
                <a:ext cx="577760" cy="611746"/>
              </a:xfrm>
              <a:prstGeom prst="rect">
                <a:avLst/>
              </a:prstGeom>
            </p:spPr>
          </p:pic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ABDE1929-7E33-B302-6137-95C2E3B97C3B}"/>
                </a:ext>
              </a:extLst>
            </p:cNvPr>
            <p:cNvGrpSpPr/>
            <p:nvPr/>
          </p:nvGrpSpPr>
          <p:grpSpPr>
            <a:xfrm>
              <a:off x="6229360" y="2572574"/>
              <a:ext cx="449194" cy="449194"/>
              <a:chOff x="11038529" y="1513099"/>
              <a:chExt cx="449194" cy="449194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B177B6B6-4345-A591-C048-C01B2DFB09DA}"/>
                  </a:ext>
                </a:extLst>
              </p:cNvPr>
              <p:cNvSpPr/>
              <p:nvPr/>
            </p:nvSpPr>
            <p:spPr bwMode="auto">
              <a:xfrm>
                <a:off x="11106373" y="1580943"/>
                <a:ext cx="313507" cy="3135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5" name="Graphic 244" descr="Badge Tick1 with solid fill">
                <a:extLst>
                  <a:ext uri="{FF2B5EF4-FFF2-40B4-BE49-F238E27FC236}">
                    <a16:creationId xmlns:a16="http://schemas.microsoft.com/office/drawing/2014/main" id="{4B2A3174-E4A9-337C-BD39-1C302ED62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038529" y="1513099"/>
                <a:ext cx="449194" cy="449194"/>
              </a:xfrm>
              <a:prstGeom prst="rect">
                <a:avLst/>
              </a:prstGeom>
            </p:spPr>
          </p:pic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8A2FF4D7-69EB-4D7B-A454-0585793E519F}"/>
                </a:ext>
              </a:extLst>
            </p:cNvPr>
            <p:cNvGrpSpPr/>
            <p:nvPr/>
          </p:nvGrpSpPr>
          <p:grpSpPr>
            <a:xfrm>
              <a:off x="6504969" y="3181131"/>
              <a:ext cx="907886" cy="884767"/>
              <a:chOff x="6504969" y="3181131"/>
              <a:chExt cx="699056" cy="884767"/>
            </a:xfrm>
          </p:grpSpPr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080B319D-379A-D5A1-3CB8-DACD4C3F6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4497" y="4065898"/>
                <a:ext cx="349528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miter lim="800000"/>
                <a:headEnd type="none" w="lg" len="med"/>
                <a:tailEnd type="triangle" w="lg" len="med"/>
              </a:ln>
              <a:effectLst/>
            </p:spPr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FF08B69E-82EA-CF83-8EEB-5CDA3D629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4497" y="3181131"/>
                <a:ext cx="0" cy="884767"/>
              </a:xfrm>
              <a:prstGeom prst="line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DD112CA0-96D4-76A4-D002-9A65D9EF9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04969" y="3181131"/>
                <a:ext cx="349528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250" name="Graphic 249">
              <a:extLst>
                <a:ext uri="{FF2B5EF4-FFF2-40B4-BE49-F238E27FC236}">
                  <a16:creationId xmlns:a16="http://schemas.microsoft.com/office/drawing/2014/main" id="{C625AE7B-3DC2-6AE8-A49F-DC89800DC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54360" y="2104159"/>
              <a:ext cx="648836" cy="648836"/>
            </a:xfrm>
            <a:prstGeom prst="rect">
              <a:avLst/>
            </a:prstGeom>
          </p:spPr>
        </p:pic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73FBCAC9-269A-5E28-8993-529050883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1809" y="3377603"/>
              <a:ext cx="1756827" cy="1083538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  <a:headEnd type="none" w="lg" len="med"/>
              <a:tailEnd type="triangle" w="lg" len="med"/>
            </a:ln>
            <a:effectLst/>
          </p:spPr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C879968-1361-C3A6-E7AB-4FA6D8C0FE60}"/>
                </a:ext>
              </a:extLst>
            </p:cNvPr>
            <p:cNvCxnSpPr>
              <a:cxnSpLocks/>
            </p:cNvCxnSpPr>
            <p:nvPr/>
          </p:nvCxnSpPr>
          <p:spPr>
            <a:xfrm>
              <a:off x="1881809" y="2752995"/>
              <a:ext cx="1756827" cy="263705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  <a:headEnd type="none" w="lg" len="med"/>
              <a:tailEnd type="triangle" w="lg" len="med"/>
            </a:ln>
            <a:effectLst/>
          </p:spPr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CB5BA-EBE8-D906-6A85-CF8E05F8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4E8DB-2DE3-B259-1F8F-776A03BDFE9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6B355-9E90-C606-B1C1-9BBA6880B04B}"/>
              </a:ext>
            </a:extLst>
          </p:cNvPr>
          <p:cNvSpPr txBox="1"/>
          <p:nvPr/>
        </p:nvSpPr>
        <p:spPr>
          <a:xfrm>
            <a:off x="8112596" y="3316680"/>
            <a:ext cx="62921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200">
                <a:solidFill>
                  <a:schemeClr val="bg2"/>
                </a:solidFill>
                <a:cs typeface="Segoe UI" panose="020B0502040204020203" pitchFamily="34" charset="0"/>
              </a:rPr>
              <a:t>Identity</a:t>
            </a:r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CA045-D613-B509-C5E6-FB0F01C77724}"/>
              </a:ext>
            </a:extLst>
          </p:cNvPr>
          <p:cNvSpPr txBox="1"/>
          <p:nvPr/>
        </p:nvSpPr>
        <p:spPr>
          <a:xfrm>
            <a:off x="9289419" y="3316680"/>
            <a:ext cx="62921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Catalog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20201-3391-5D41-AA63-CFB54887C9AF}"/>
              </a:ext>
            </a:extLst>
          </p:cNvPr>
          <p:cNvSpPr txBox="1"/>
          <p:nvPr/>
        </p:nvSpPr>
        <p:spPr>
          <a:xfrm>
            <a:off x="10458085" y="3316680"/>
            <a:ext cx="77798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200">
                <a:solidFill>
                  <a:schemeClr val="bg2"/>
                </a:solidFill>
                <a:cs typeface="Segoe UI" panose="020B0502040204020203" pitchFamily="34" charset="0"/>
              </a:rPr>
              <a:t>Payment</a:t>
            </a:r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7668A-489D-8193-8EEC-5005334155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/>
              <a:t>Enabling Token Relay, Spring Apps Gateway passes currently authenticated user’s identity token to the app when the user accesses the app’s route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03ECC3-7C7F-A7A8-E653-39B7D17E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Token relay</a:t>
            </a:r>
            <a:endParaRPr lang="en-US" sz="2000">
              <a:solidFill>
                <a:schemeClr val="accent5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91AD9D7-CD80-ED6F-F4C0-D3F88B661B99}"/>
              </a:ext>
            </a:extLst>
          </p:cNvPr>
          <p:cNvSpPr txBox="1">
            <a:spLocks/>
          </p:cNvSpPr>
          <p:nvPr/>
        </p:nvSpPr>
        <p:spPr>
          <a:xfrm>
            <a:off x="1984729" y="4550656"/>
            <a:ext cx="98952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rPr>
              <a:t>Cookie Session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30CD06C-BB49-9D2B-922B-87451B87ACD0}"/>
              </a:ext>
            </a:extLst>
          </p:cNvPr>
          <p:cNvSpPr txBox="1">
            <a:spLocks/>
          </p:cNvSpPr>
          <p:nvPr/>
        </p:nvSpPr>
        <p:spPr>
          <a:xfrm>
            <a:off x="6718533" y="2284033"/>
            <a:ext cx="127982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rPr>
              <a:t>Authentication: Bearer</a:t>
            </a:r>
            <a:b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rPr>
            </a:br>
            <a:r>
              <a:rPr kumimoji="0" lang="en-US" sz="1050" b="1" i="0" u="none" strike="noStrike" kern="1200" cap="none" spc="0" normalizeH="0" baseline="0" noProof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rPr>
              <a:t>xznjs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rPr>
              <a:t>….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D407249-4F5A-20FD-9D8F-303FBFD9CF6C}"/>
              </a:ext>
            </a:extLst>
          </p:cNvPr>
          <p:cNvSpPr txBox="1">
            <a:spLocks/>
          </p:cNvSpPr>
          <p:nvPr/>
        </p:nvSpPr>
        <p:spPr>
          <a:xfrm>
            <a:off x="1982747" y="3016400"/>
            <a:ext cx="137478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rPr>
              <a:t>Authentication: Bearer</a:t>
            </a:r>
            <a:b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rPr>
            </a:br>
            <a:r>
              <a:rPr kumimoji="0" lang="en-US" sz="1050" b="1" i="0" u="none" strike="noStrike" kern="1200" cap="none" spc="0" normalizeH="0" baseline="0" noProof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rPr>
              <a:t>xznjs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Segoe UI"/>
              </a:rPr>
              <a:t>….</a:t>
            </a:r>
          </a:p>
        </p:txBody>
      </p:sp>
      <p:grpSp>
        <p:nvGrpSpPr>
          <p:cNvPr id="6" name="Group 5" descr="Common LOB architecture from slide 31 with Spring Cloud Gateway, PostgreSQL, Frontend: NodeJS, and API Backends checked off">
            <a:extLst>
              <a:ext uri="{FF2B5EF4-FFF2-40B4-BE49-F238E27FC236}">
                <a16:creationId xmlns:a16="http://schemas.microsoft.com/office/drawing/2014/main" id="{3FF48812-927F-8BBC-81E2-64061BB884A0}"/>
              </a:ext>
            </a:extLst>
          </p:cNvPr>
          <p:cNvGrpSpPr/>
          <p:nvPr/>
        </p:nvGrpSpPr>
        <p:grpSpPr>
          <a:xfrm>
            <a:off x="604511" y="1938952"/>
            <a:ext cx="11002273" cy="4142977"/>
            <a:chOff x="604511" y="1938952"/>
            <a:chExt cx="11002273" cy="41429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0309B16-6EEB-11A8-2485-85372E0F3325}"/>
                </a:ext>
              </a:extLst>
            </p:cNvPr>
            <p:cNvGrpSpPr/>
            <p:nvPr/>
          </p:nvGrpSpPr>
          <p:grpSpPr>
            <a:xfrm>
              <a:off x="604511" y="2201049"/>
              <a:ext cx="1279827" cy="2930941"/>
              <a:chOff x="1303505" y="1861497"/>
              <a:chExt cx="1445200" cy="330966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EB52C86-94DB-D723-072A-7A0FF1E8FC2E}"/>
                  </a:ext>
                </a:extLst>
              </p:cNvPr>
              <p:cNvSpPr/>
              <p:nvPr/>
            </p:nvSpPr>
            <p:spPr>
              <a:xfrm>
                <a:off x="1303505" y="1861497"/>
                <a:ext cx="1445200" cy="3309664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2"/>
                </a:solidFill>
                <a:prstDash val="solid"/>
                <a:headEnd type="none" w="lg" len="med"/>
                <a:tailEnd type="arrow" w="lg" len="sm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spcAft>
                    <a:spcPts val="600"/>
                  </a:spcAft>
                </a:pPr>
                <a:endParaRPr lang="en-US" sz="1200">
                  <a:solidFill>
                    <a:prstClr val="white"/>
                  </a:solidFill>
                  <a:latin typeface="Monserrat"/>
                </a:endParaRPr>
              </a:p>
            </p:txBody>
          </p:sp>
          <p:grpSp>
            <p:nvGrpSpPr>
              <p:cNvPr id="47" name="online" descr="online">
                <a:extLst>
                  <a:ext uri="{FF2B5EF4-FFF2-40B4-BE49-F238E27FC236}">
                    <a16:creationId xmlns:a16="http://schemas.microsoft.com/office/drawing/2014/main" id="{6AD36FBD-5227-200B-0A64-1A69DEBD1415}"/>
                  </a:ext>
                </a:extLst>
              </p:cNvPr>
              <p:cNvGrpSpPr/>
              <p:nvPr/>
            </p:nvGrpSpPr>
            <p:grpSpPr>
              <a:xfrm>
                <a:off x="1694421" y="3190675"/>
                <a:ext cx="657572" cy="657572"/>
                <a:chOff x="4582295" y="5777513"/>
                <a:chExt cx="431949" cy="431949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1734963-4E8E-E5F5-94CC-9E5CAFEABB62}"/>
                    </a:ext>
                  </a:extLst>
                </p:cNvPr>
                <p:cNvSpPr/>
                <p:nvPr/>
              </p:nvSpPr>
              <p:spPr>
                <a:xfrm>
                  <a:off x="4830309" y="5989603"/>
                  <a:ext cx="4499" cy="4499"/>
                </a:xfrm>
                <a:custGeom>
                  <a:avLst/>
                  <a:gdLst>
                    <a:gd name="connsiteX0" fmla="*/ 1566 w 4499"/>
                    <a:gd name="connsiteY0" fmla="*/ 1566 h 0"/>
                    <a:gd name="connsiteX1" fmla="*/ 5585 w 4499"/>
                    <a:gd name="connsiteY1" fmla="*/ 1566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9">
                      <a:moveTo>
                        <a:pt x="1566" y="1566"/>
                      </a:moveTo>
                      <a:lnTo>
                        <a:pt x="5585" y="1566"/>
                      </a:lnTo>
                    </a:path>
                  </a:pathLst>
                </a:custGeom>
                <a:noFill/>
                <a:ln w="4419" cap="flat">
                  <a:solidFill>
                    <a:srgbClr val="75757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34D403DF-EBB7-CB73-B22F-9BC61D1B1074}"/>
                    </a:ext>
                  </a:extLst>
                </p:cNvPr>
                <p:cNvSpPr/>
                <p:nvPr/>
              </p:nvSpPr>
              <p:spPr>
                <a:xfrm>
                  <a:off x="4830309" y="5823949"/>
                  <a:ext cx="4499" cy="4499"/>
                </a:xfrm>
                <a:custGeom>
                  <a:avLst/>
                  <a:gdLst>
                    <a:gd name="connsiteX0" fmla="*/ 1566 w 4499"/>
                    <a:gd name="connsiteY0" fmla="*/ 1566 h 0"/>
                    <a:gd name="connsiteX1" fmla="*/ 5585 w 4499"/>
                    <a:gd name="connsiteY1" fmla="*/ 1566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9">
                      <a:moveTo>
                        <a:pt x="1566" y="1566"/>
                      </a:moveTo>
                      <a:lnTo>
                        <a:pt x="5585" y="1566"/>
                      </a:lnTo>
                    </a:path>
                  </a:pathLst>
                </a:custGeom>
                <a:noFill/>
                <a:ln w="4419" cap="flat">
                  <a:solidFill>
                    <a:srgbClr val="75757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FF3A7AF-D453-B760-A3EC-F11087DF94F6}"/>
                    </a:ext>
                  </a:extLst>
                </p:cNvPr>
                <p:cNvSpPr/>
                <p:nvPr/>
              </p:nvSpPr>
              <p:spPr>
                <a:xfrm>
                  <a:off x="4583897" y="5778339"/>
                  <a:ext cx="427449" cy="427449"/>
                </a:xfrm>
                <a:custGeom>
                  <a:avLst/>
                  <a:gdLst>
                    <a:gd name="connsiteX0" fmla="*/ 215909 w 427449"/>
                    <a:gd name="connsiteY0" fmla="*/ 428976 h 427449"/>
                    <a:gd name="connsiteX1" fmla="*/ 430252 w 427449"/>
                    <a:gd name="connsiteY1" fmla="*/ 215233 h 427449"/>
                    <a:gd name="connsiteX2" fmla="*/ 215909 w 427449"/>
                    <a:gd name="connsiteY2" fmla="*/ 1566 h 427449"/>
                    <a:gd name="connsiteX3" fmla="*/ 1566 w 427449"/>
                    <a:gd name="connsiteY3" fmla="*/ 215233 h 427449"/>
                    <a:gd name="connsiteX4" fmla="*/ 215909 w 427449"/>
                    <a:gd name="connsiteY4" fmla="*/ 428976 h 42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7449" h="427449">
                      <a:moveTo>
                        <a:pt x="215909" y="428976"/>
                      </a:moveTo>
                      <a:cubicBezTo>
                        <a:pt x="333927" y="428976"/>
                        <a:pt x="430252" y="332920"/>
                        <a:pt x="430252" y="215233"/>
                      </a:cubicBezTo>
                      <a:cubicBezTo>
                        <a:pt x="430252" y="97546"/>
                        <a:pt x="333851" y="1566"/>
                        <a:pt x="215909" y="1566"/>
                      </a:cubicBezTo>
                      <a:cubicBezTo>
                        <a:pt x="97891" y="1566"/>
                        <a:pt x="1566" y="97621"/>
                        <a:pt x="1566" y="215233"/>
                      </a:cubicBezTo>
                      <a:cubicBezTo>
                        <a:pt x="1566" y="332845"/>
                        <a:pt x="97891" y="428976"/>
                        <a:pt x="215909" y="428976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3905382-9C9F-66B5-5451-DFD5F45BF351}"/>
                    </a:ext>
                  </a:extLst>
                </p:cNvPr>
                <p:cNvSpPr/>
                <p:nvPr/>
              </p:nvSpPr>
              <p:spPr>
                <a:xfrm>
                  <a:off x="4796563" y="5779112"/>
                  <a:ext cx="4499" cy="427449"/>
                </a:xfrm>
                <a:custGeom>
                  <a:avLst/>
                  <a:gdLst>
                    <a:gd name="connsiteX0" fmla="*/ 5585 w 4499"/>
                    <a:gd name="connsiteY0" fmla="*/ 1566 h 427449"/>
                    <a:gd name="connsiteX1" fmla="*/ 1566 w 4499"/>
                    <a:gd name="connsiteY1" fmla="*/ 1566 h 427449"/>
                    <a:gd name="connsiteX2" fmla="*/ 1566 w 4499"/>
                    <a:gd name="connsiteY2" fmla="*/ 428220 h 427449"/>
                    <a:gd name="connsiteX3" fmla="*/ 5585 w 4499"/>
                    <a:gd name="connsiteY3" fmla="*/ 428220 h 427449"/>
                    <a:gd name="connsiteX4" fmla="*/ 5585 w 4499"/>
                    <a:gd name="connsiteY4" fmla="*/ 1566 h 42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9" h="427449">
                      <a:moveTo>
                        <a:pt x="5585" y="1566"/>
                      </a:moveTo>
                      <a:lnTo>
                        <a:pt x="1566" y="1566"/>
                      </a:lnTo>
                      <a:lnTo>
                        <a:pt x="1566" y="428220"/>
                      </a:lnTo>
                      <a:lnTo>
                        <a:pt x="5585" y="428220"/>
                      </a:lnTo>
                      <a:lnTo>
                        <a:pt x="5585" y="15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F0BEEE5C-FB10-4B20-8EFD-077E72378B2D}"/>
                    </a:ext>
                  </a:extLst>
                </p:cNvPr>
                <p:cNvSpPr/>
                <p:nvPr/>
              </p:nvSpPr>
              <p:spPr>
                <a:xfrm>
                  <a:off x="4582295" y="5888013"/>
                  <a:ext cx="431949" cy="211475"/>
                </a:xfrm>
                <a:custGeom>
                  <a:avLst/>
                  <a:gdLst>
                    <a:gd name="connsiteX0" fmla="*/ 217502 w 431948"/>
                    <a:gd name="connsiteY0" fmla="*/ 211224 h 211474"/>
                    <a:gd name="connsiteX1" fmla="*/ 1566 w 431948"/>
                    <a:gd name="connsiteY1" fmla="*/ 106395 h 211474"/>
                    <a:gd name="connsiteX2" fmla="*/ 217502 w 431948"/>
                    <a:gd name="connsiteY2" fmla="*/ 1566 h 211474"/>
                    <a:gd name="connsiteX3" fmla="*/ 433438 w 431948"/>
                    <a:gd name="connsiteY3" fmla="*/ 106395 h 211474"/>
                    <a:gd name="connsiteX4" fmla="*/ 217502 w 431948"/>
                    <a:gd name="connsiteY4" fmla="*/ 211224 h 211474"/>
                    <a:gd name="connsiteX5" fmla="*/ 217502 w 431948"/>
                    <a:gd name="connsiteY5" fmla="*/ 4742 h 211474"/>
                    <a:gd name="connsiteX6" fmla="*/ 5585 w 431948"/>
                    <a:gd name="connsiteY6" fmla="*/ 105563 h 211474"/>
                    <a:gd name="connsiteX7" fmla="*/ 217502 w 431948"/>
                    <a:gd name="connsiteY7" fmla="*/ 206384 h 211474"/>
                    <a:gd name="connsiteX8" fmla="*/ 429418 w 431948"/>
                    <a:gd name="connsiteY8" fmla="*/ 105563 h 211474"/>
                    <a:gd name="connsiteX9" fmla="*/ 217502 w 431948"/>
                    <a:gd name="connsiteY9" fmla="*/ 4742 h 211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1948" h="211474">
                      <a:moveTo>
                        <a:pt x="217502" y="211224"/>
                      </a:moveTo>
                      <a:cubicBezTo>
                        <a:pt x="98650" y="211224"/>
                        <a:pt x="1566" y="164029"/>
                        <a:pt x="1566" y="106395"/>
                      </a:cubicBezTo>
                      <a:cubicBezTo>
                        <a:pt x="1566" y="48762"/>
                        <a:pt x="98650" y="1566"/>
                        <a:pt x="217502" y="1566"/>
                      </a:cubicBezTo>
                      <a:cubicBezTo>
                        <a:pt x="336354" y="1566"/>
                        <a:pt x="433438" y="48762"/>
                        <a:pt x="433438" y="106395"/>
                      </a:cubicBezTo>
                      <a:cubicBezTo>
                        <a:pt x="433362" y="164029"/>
                        <a:pt x="336278" y="211224"/>
                        <a:pt x="217502" y="211224"/>
                      </a:cubicBezTo>
                      <a:close/>
                      <a:moveTo>
                        <a:pt x="217502" y="4742"/>
                      </a:moveTo>
                      <a:cubicBezTo>
                        <a:pt x="100318" y="4742"/>
                        <a:pt x="5585" y="50350"/>
                        <a:pt x="5585" y="105563"/>
                      </a:cubicBezTo>
                      <a:cubicBezTo>
                        <a:pt x="5585" y="160776"/>
                        <a:pt x="100318" y="206384"/>
                        <a:pt x="217502" y="206384"/>
                      </a:cubicBezTo>
                      <a:cubicBezTo>
                        <a:pt x="334685" y="206384"/>
                        <a:pt x="429418" y="160776"/>
                        <a:pt x="429418" y="105563"/>
                      </a:cubicBezTo>
                      <a:cubicBezTo>
                        <a:pt x="429342" y="50350"/>
                        <a:pt x="334685" y="4742"/>
                        <a:pt x="217502" y="47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CE42B21-0F4E-5D39-2E2E-4ED3A9661C42}"/>
                    </a:ext>
                  </a:extLst>
                </p:cNvPr>
                <p:cNvSpPr/>
                <p:nvPr/>
              </p:nvSpPr>
              <p:spPr>
                <a:xfrm>
                  <a:off x="4693102" y="5777513"/>
                  <a:ext cx="211475" cy="431949"/>
                </a:xfrm>
                <a:custGeom>
                  <a:avLst/>
                  <a:gdLst>
                    <a:gd name="connsiteX0" fmla="*/ 106689 w 211474"/>
                    <a:gd name="connsiteY0" fmla="*/ 432228 h 431948"/>
                    <a:gd name="connsiteX1" fmla="*/ 1566 w 211474"/>
                    <a:gd name="connsiteY1" fmla="*/ 216897 h 431948"/>
                    <a:gd name="connsiteX2" fmla="*/ 106689 w 211474"/>
                    <a:gd name="connsiteY2" fmla="*/ 1566 h 431948"/>
                    <a:gd name="connsiteX3" fmla="*/ 211813 w 211474"/>
                    <a:gd name="connsiteY3" fmla="*/ 216897 h 431948"/>
                    <a:gd name="connsiteX4" fmla="*/ 106689 w 211474"/>
                    <a:gd name="connsiteY4" fmla="*/ 432228 h 431948"/>
                    <a:gd name="connsiteX5" fmla="*/ 106689 w 211474"/>
                    <a:gd name="connsiteY5" fmla="*/ 4742 h 431948"/>
                    <a:gd name="connsiteX6" fmla="*/ 5585 w 211474"/>
                    <a:gd name="connsiteY6" fmla="*/ 216065 h 431948"/>
                    <a:gd name="connsiteX7" fmla="*/ 106689 w 211474"/>
                    <a:gd name="connsiteY7" fmla="*/ 427387 h 431948"/>
                    <a:gd name="connsiteX8" fmla="*/ 207793 w 211474"/>
                    <a:gd name="connsiteY8" fmla="*/ 216065 h 431948"/>
                    <a:gd name="connsiteX9" fmla="*/ 106689 w 211474"/>
                    <a:gd name="connsiteY9" fmla="*/ 4742 h 431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1474" h="431948">
                      <a:moveTo>
                        <a:pt x="106689" y="432228"/>
                      </a:moveTo>
                      <a:cubicBezTo>
                        <a:pt x="48894" y="432228"/>
                        <a:pt x="1566" y="335416"/>
                        <a:pt x="1566" y="216897"/>
                      </a:cubicBezTo>
                      <a:cubicBezTo>
                        <a:pt x="1566" y="98378"/>
                        <a:pt x="48894" y="1566"/>
                        <a:pt x="106689" y="1566"/>
                      </a:cubicBezTo>
                      <a:cubicBezTo>
                        <a:pt x="164484" y="1566"/>
                        <a:pt x="211813" y="98453"/>
                        <a:pt x="211813" y="216897"/>
                      </a:cubicBezTo>
                      <a:cubicBezTo>
                        <a:pt x="211813" y="335341"/>
                        <a:pt x="164484" y="432228"/>
                        <a:pt x="106689" y="432228"/>
                      </a:cubicBezTo>
                      <a:close/>
                      <a:moveTo>
                        <a:pt x="106689" y="4742"/>
                      </a:moveTo>
                      <a:cubicBezTo>
                        <a:pt x="50486" y="4742"/>
                        <a:pt x="5585" y="99210"/>
                        <a:pt x="5585" y="216065"/>
                      </a:cubicBezTo>
                      <a:cubicBezTo>
                        <a:pt x="5585" y="332920"/>
                        <a:pt x="51321" y="427387"/>
                        <a:pt x="106689" y="427387"/>
                      </a:cubicBezTo>
                      <a:cubicBezTo>
                        <a:pt x="162057" y="427387"/>
                        <a:pt x="207793" y="332920"/>
                        <a:pt x="207793" y="216065"/>
                      </a:cubicBezTo>
                      <a:cubicBezTo>
                        <a:pt x="207793" y="99210"/>
                        <a:pt x="162816" y="4742"/>
                        <a:pt x="106689" y="47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11EED20F-A9C7-CC1D-0B50-F36844DD6227}"/>
                    </a:ext>
                  </a:extLst>
                </p:cNvPr>
                <p:cNvSpPr/>
                <p:nvPr/>
              </p:nvSpPr>
              <p:spPr>
                <a:xfrm>
                  <a:off x="4584712" y="5990429"/>
                  <a:ext cx="427449" cy="4499"/>
                </a:xfrm>
                <a:custGeom>
                  <a:avLst/>
                  <a:gdLst>
                    <a:gd name="connsiteX0" fmla="*/ 429343 w 427449"/>
                    <a:gd name="connsiteY0" fmla="*/ 1566 h 4499"/>
                    <a:gd name="connsiteX1" fmla="*/ 1566 w 427449"/>
                    <a:gd name="connsiteY1" fmla="*/ 1566 h 4499"/>
                    <a:gd name="connsiteX2" fmla="*/ 1566 w 427449"/>
                    <a:gd name="connsiteY2" fmla="*/ 5574 h 4499"/>
                    <a:gd name="connsiteX3" fmla="*/ 429418 w 427449"/>
                    <a:gd name="connsiteY3" fmla="*/ 5574 h 4499"/>
                    <a:gd name="connsiteX4" fmla="*/ 429418 w 427449"/>
                    <a:gd name="connsiteY4" fmla="*/ 1566 h 4499"/>
                    <a:gd name="connsiteX5" fmla="*/ 429343 w 427449"/>
                    <a:gd name="connsiteY5" fmla="*/ 1566 h 4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449" h="4499">
                      <a:moveTo>
                        <a:pt x="429343" y="1566"/>
                      </a:moveTo>
                      <a:lnTo>
                        <a:pt x="1566" y="1566"/>
                      </a:lnTo>
                      <a:lnTo>
                        <a:pt x="1566" y="5574"/>
                      </a:lnTo>
                      <a:lnTo>
                        <a:pt x="429418" y="5574"/>
                      </a:lnTo>
                      <a:lnTo>
                        <a:pt x="429418" y="1566"/>
                      </a:lnTo>
                      <a:lnTo>
                        <a:pt x="429343" y="15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B5F4CA57-2C1A-77B5-0EE0-9A752A57F996}"/>
                    </a:ext>
                  </a:extLst>
                </p:cNvPr>
                <p:cNvSpPr/>
                <p:nvPr/>
              </p:nvSpPr>
              <p:spPr>
                <a:xfrm>
                  <a:off x="4778958" y="6076041"/>
                  <a:ext cx="40495" cy="40495"/>
                </a:xfrm>
                <a:custGeom>
                  <a:avLst/>
                  <a:gdLst>
                    <a:gd name="connsiteX0" fmla="*/ 20830 w 40495"/>
                    <a:gd name="connsiteY0" fmla="*/ 39988 h 40495"/>
                    <a:gd name="connsiteX1" fmla="*/ 40096 w 40495"/>
                    <a:gd name="connsiteY1" fmla="*/ 20777 h 40495"/>
                    <a:gd name="connsiteX2" fmla="*/ 20830 w 40495"/>
                    <a:gd name="connsiteY2" fmla="*/ 1566 h 40495"/>
                    <a:gd name="connsiteX3" fmla="*/ 1566 w 40495"/>
                    <a:gd name="connsiteY3" fmla="*/ 20777 h 40495"/>
                    <a:gd name="connsiteX4" fmla="*/ 20830 w 40495"/>
                    <a:gd name="connsiteY4" fmla="*/ 39988 h 40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95" h="40495">
                      <a:moveTo>
                        <a:pt x="20830" y="39988"/>
                      </a:moveTo>
                      <a:cubicBezTo>
                        <a:pt x="31298" y="39988"/>
                        <a:pt x="40096" y="31214"/>
                        <a:pt x="40096" y="20777"/>
                      </a:cubicBezTo>
                      <a:cubicBezTo>
                        <a:pt x="40096" y="10339"/>
                        <a:pt x="31298" y="1566"/>
                        <a:pt x="20830" y="1566"/>
                      </a:cubicBezTo>
                      <a:cubicBezTo>
                        <a:pt x="10364" y="1566"/>
                        <a:pt x="1566" y="10339"/>
                        <a:pt x="1566" y="20777"/>
                      </a:cubicBezTo>
                      <a:cubicBezTo>
                        <a:pt x="1566" y="31214"/>
                        <a:pt x="10364" y="39988"/>
                        <a:pt x="20830" y="399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5B13A4A6-17D6-9277-C933-EAABE5A2C627}"/>
                    </a:ext>
                  </a:extLst>
                </p:cNvPr>
                <p:cNvSpPr/>
                <p:nvPr/>
              </p:nvSpPr>
              <p:spPr>
                <a:xfrm>
                  <a:off x="4678621" y="5975981"/>
                  <a:ext cx="31496" cy="31496"/>
                </a:xfrm>
                <a:custGeom>
                  <a:avLst/>
                  <a:gdLst>
                    <a:gd name="connsiteX0" fmla="*/ 17645 w 31496"/>
                    <a:gd name="connsiteY0" fmla="*/ 33635 h 31496"/>
                    <a:gd name="connsiteX1" fmla="*/ 33725 w 31496"/>
                    <a:gd name="connsiteY1" fmla="*/ 17600 h 31496"/>
                    <a:gd name="connsiteX2" fmla="*/ 17645 w 31496"/>
                    <a:gd name="connsiteY2" fmla="*/ 1566 h 31496"/>
                    <a:gd name="connsiteX3" fmla="*/ 1566 w 31496"/>
                    <a:gd name="connsiteY3" fmla="*/ 17600 h 31496"/>
                    <a:gd name="connsiteX4" fmla="*/ 17645 w 31496"/>
                    <a:gd name="connsiteY4" fmla="*/ 33635 h 31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" h="31496">
                      <a:moveTo>
                        <a:pt x="17645" y="33635"/>
                      </a:moveTo>
                      <a:cubicBezTo>
                        <a:pt x="26444" y="33635"/>
                        <a:pt x="33725" y="26449"/>
                        <a:pt x="33725" y="17600"/>
                      </a:cubicBezTo>
                      <a:cubicBezTo>
                        <a:pt x="33725" y="8826"/>
                        <a:pt x="26519" y="1566"/>
                        <a:pt x="17645" y="1566"/>
                      </a:cubicBezTo>
                      <a:cubicBezTo>
                        <a:pt x="8847" y="1566"/>
                        <a:pt x="1566" y="8751"/>
                        <a:pt x="1566" y="17600"/>
                      </a:cubicBezTo>
                      <a:cubicBezTo>
                        <a:pt x="1566" y="26449"/>
                        <a:pt x="8771" y="33635"/>
                        <a:pt x="17645" y="33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F88DCC51-BC1B-0ABD-B438-5289DA4F8846}"/>
                    </a:ext>
                  </a:extLst>
                </p:cNvPr>
                <p:cNvSpPr/>
                <p:nvPr/>
              </p:nvSpPr>
              <p:spPr>
                <a:xfrm>
                  <a:off x="4776840" y="5969777"/>
                  <a:ext cx="44995" cy="44995"/>
                </a:xfrm>
                <a:custGeom>
                  <a:avLst/>
                  <a:gdLst>
                    <a:gd name="connsiteX0" fmla="*/ 23561 w 44994"/>
                    <a:gd name="connsiteY0" fmla="*/ 45434 h 44994"/>
                    <a:gd name="connsiteX1" fmla="*/ 45557 w 44994"/>
                    <a:gd name="connsiteY1" fmla="*/ 23500 h 44994"/>
                    <a:gd name="connsiteX2" fmla="*/ 23561 w 44994"/>
                    <a:gd name="connsiteY2" fmla="*/ 1566 h 44994"/>
                    <a:gd name="connsiteX3" fmla="*/ 1566 w 44994"/>
                    <a:gd name="connsiteY3" fmla="*/ 23500 h 44994"/>
                    <a:gd name="connsiteX4" fmla="*/ 23561 w 44994"/>
                    <a:gd name="connsiteY4" fmla="*/ 45434 h 44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94" h="44994">
                      <a:moveTo>
                        <a:pt x="23561" y="45434"/>
                      </a:moveTo>
                      <a:cubicBezTo>
                        <a:pt x="35773" y="45434"/>
                        <a:pt x="45557" y="35677"/>
                        <a:pt x="45557" y="23500"/>
                      </a:cubicBezTo>
                      <a:cubicBezTo>
                        <a:pt x="45557" y="11323"/>
                        <a:pt x="35773" y="1566"/>
                        <a:pt x="23561" y="1566"/>
                      </a:cubicBezTo>
                      <a:cubicBezTo>
                        <a:pt x="11350" y="1566"/>
                        <a:pt x="1566" y="11323"/>
                        <a:pt x="1566" y="23500"/>
                      </a:cubicBezTo>
                      <a:cubicBezTo>
                        <a:pt x="1566" y="35677"/>
                        <a:pt x="11350" y="45434"/>
                        <a:pt x="23561" y="45434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5C2EB0EF-8CAC-1A72-98CE-D9532C2E4480}"/>
                    </a:ext>
                  </a:extLst>
                </p:cNvPr>
                <p:cNvSpPr/>
                <p:nvPr/>
              </p:nvSpPr>
              <p:spPr>
                <a:xfrm>
                  <a:off x="4776840" y="5866922"/>
                  <a:ext cx="44995" cy="44995"/>
                </a:xfrm>
                <a:custGeom>
                  <a:avLst/>
                  <a:gdLst>
                    <a:gd name="connsiteX0" fmla="*/ 23561 w 44994"/>
                    <a:gd name="connsiteY0" fmla="*/ 45434 h 44994"/>
                    <a:gd name="connsiteX1" fmla="*/ 45557 w 44994"/>
                    <a:gd name="connsiteY1" fmla="*/ 23500 h 44994"/>
                    <a:gd name="connsiteX2" fmla="*/ 23561 w 44994"/>
                    <a:gd name="connsiteY2" fmla="*/ 1566 h 44994"/>
                    <a:gd name="connsiteX3" fmla="*/ 1566 w 44994"/>
                    <a:gd name="connsiteY3" fmla="*/ 23500 h 44994"/>
                    <a:gd name="connsiteX4" fmla="*/ 23561 w 44994"/>
                    <a:gd name="connsiteY4" fmla="*/ 45434 h 44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94" h="44994">
                      <a:moveTo>
                        <a:pt x="23561" y="45434"/>
                      </a:moveTo>
                      <a:cubicBezTo>
                        <a:pt x="35773" y="45434"/>
                        <a:pt x="45557" y="35677"/>
                        <a:pt x="45557" y="23500"/>
                      </a:cubicBezTo>
                      <a:cubicBezTo>
                        <a:pt x="45557" y="11323"/>
                        <a:pt x="35773" y="1566"/>
                        <a:pt x="23561" y="1566"/>
                      </a:cubicBezTo>
                      <a:cubicBezTo>
                        <a:pt x="11350" y="1566"/>
                        <a:pt x="1566" y="11323"/>
                        <a:pt x="1566" y="23500"/>
                      </a:cubicBezTo>
                      <a:cubicBezTo>
                        <a:pt x="1566" y="35677"/>
                        <a:pt x="11350" y="45434"/>
                        <a:pt x="23561" y="45434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714E01B7-2043-30FB-AEBF-75117E20243C}"/>
                    </a:ext>
                  </a:extLst>
                </p:cNvPr>
                <p:cNvSpPr/>
                <p:nvPr/>
              </p:nvSpPr>
              <p:spPr>
                <a:xfrm>
                  <a:off x="4878852" y="5969777"/>
                  <a:ext cx="44995" cy="44995"/>
                </a:xfrm>
                <a:custGeom>
                  <a:avLst/>
                  <a:gdLst>
                    <a:gd name="connsiteX0" fmla="*/ 23561 w 44994"/>
                    <a:gd name="connsiteY0" fmla="*/ 45434 h 44994"/>
                    <a:gd name="connsiteX1" fmla="*/ 45557 w 44994"/>
                    <a:gd name="connsiteY1" fmla="*/ 23500 h 44994"/>
                    <a:gd name="connsiteX2" fmla="*/ 23561 w 44994"/>
                    <a:gd name="connsiteY2" fmla="*/ 1566 h 44994"/>
                    <a:gd name="connsiteX3" fmla="*/ 1566 w 44994"/>
                    <a:gd name="connsiteY3" fmla="*/ 23500 h 44994"/>
                    <a:gd name="connsiteX4" fmla="*/ 23561 w 44994"/>
                    <a:gd name="connsiteY4" fmla="*/ 45434 h 44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94" h="44994">
                      <a:moveTo>
                        <a:pt x="23561" y="45434"/>
                      </a:moveTo>
                      <a:cubicBezTo>
                        <a:pt x="35772" y="45434"/>
                        <a:pt x="45557" y="35677"/>
                        <a:pt x="45557" y="23500"/>
                      </a:cubicBezTo>
                      <a:cubicBezTo>
                        <a:pt x="45557" y="11323"/>
                        <a:pt x="35772" y="1566"/>
                        <a:pt x="23561" y="1566"/>
                      </a:cubicBezTo>
                      <a:cubicBezTo>
                        <a:pt x="11350" y="1566"/>
                        <a:pt x="1566" y="11323"/>
                        <a:pt x="1566" y="23500"/>
                      </a:cubicBezTo>
                      <a:cubicBezTo>
                        <a:pt x="1566" y="35677"/>
                        <a:pt x="11350" y="45434"/>
                        <a:pt x="23561" y="45434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74FE3E39-87AE-72FE-B4CF-B2835E0EE108}"/>
                    </a:ext>
                  </a:extLst>
                </p:cNvPr>
                <p:cNvSpPr/>
                <p:nvPr/>
              </p:nvSpPr>
              <p:spPr>
                <a:xfrm>
                  <a:off x="4877634" y="6071507"/>
                  <a:ext cx="22497" cy="22497"/>
                </a:xfrm>
                <a:custGeom>
                  <a:avLst/>
                  <a:gdLst>
                    <a:gd name="connsiteX0" fmla="*/ 12866 w 22497"/>
                    <a:gd name="connsiteY0" fmla="*/ 24105 h 22497"/>
                    <a:gd name="connsiteX1" fmla="*/ 24168 w 22497"/>
                    <a:gd name="connsiteY1" fmla="*/ 12835 h 22497"/>
                    <a:gd name="connsiteX2" fmla="*/ 12866 w 22497"/>
                    <a:gd name="connsiteY2" fmla="*/ 1566 h 22497"/>
                    <a:gd name="connsiteX3" fmla="*/ 1566 w 22497"/>
                    <a:gd name="connsiteY3" fmla="*/ 12835 h 22497"/>
                    <a:gd name="connsiteX4" fmla="*/ 12866 w 22497"/>
                    <a:gd name="connsiteY4" fmla="*/ 24105 h 22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97" h="22497">
                      <a:moveTo>
                        <a:pt x="12866" y="24105"/>
                      </a:moveTo>
                      <a:cubicBezTo>
                        <a:pt x="19086" y="24105"/>
                        <a:pt x="24168" y="19037"/>
                        <a:pt x="24168" y="12835"/>
                      </a:cubicBezTo>
                      <a:cubicBezTo>
                        <a:pt x="24168" y="6633"/>
                        <a:pt x="19086" y="1566"/>
                        <a:pt x="12866" y="1566"/>
                      </a:cubicBezTo>
                      <a:cubicBezTo>
                        <a:pt x="6647" y="1566"/>
                        <a:pt x="1566" y="6633"/>
                        <a:pt x="1566" y="12835"/>
                      </a:cubicBezTo>
                      <a:cubicBezTo>
                        <a:pt x="1566" y="19037"/>
                        <a:pt x="6647" y="24105"/>
                        <a:pt x="12866" y="241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B174AE61-78F1-3211-F366-95A1BEF99D43}"/>
                    </a:ext>
                  </a:extLst>
                </p:cNvPr>
                <p:cNvSpPr/>
                <p:nvPr/>
              </p:nvSpPr>
              <p:spPr>
                <a:xfrm>
                  <a:off x="4695375" y="6071507"/>
                  <a:ext cx="22497" cy="22497"/>
                </a:xfrm>
                <a:custGeom>
                  <a:avLst/>
                  <a:gdLst>
                    <a:gd name="connsiteX0" fmla="*/ 12867 w 22497"/>
                    <a:gd name="connsiteY0" fmla="*/ 24105 h 22497"/>
                    <a:gd name="connsiteX1" fmla="*/ 24168 w 22497"/>
                    <a:gd name="connsiteY1" fmla="*/ 12835 h 22497"/>
                    <a:gd name="connsiteX2" fmla="*/ 12867 w 22497"/>
                    <a:gd name="connsiteY2" fmla="*/ 1566 h 22497"/>
                    <a:gd name="connsiteX3" fmla="*/ 1566 w 22497"/>
                    <a:gd name="connsiteY3" fmla="*/ 12835 h 22497"/>
                    <a:gd name="connsiteX4" fmla="*/ 12867 w 22497"/>
                    <a:gd name="connsiteY4" fmla="*/ 24105 h 22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97" h="22497">
                      <a:moveTo>
                        <a:pt x="12867" y="24105"/>
                      </a:moveTo>
                      <a:cubicBezTo>
                        <a:pt x="19086" y="24105"/>
                        <a:pt x="24168" y="19037"/>
                        <a:pt x="24168" y="12835"/>
                      </a:cubicBezTo>
                      <a:cubicBezTo>
                        <a:pt x="24168" y="6633"/>
                        <a:pt x="19086" y="1566"/>
                        <a:pt x="12867" y="1566"/>
                      </a:cubicBezTo>
                      <a:cubicBezTo>
                        <a:pt x="6647" y="1566"/>
                        <a:pt x="1566" y="6633"/>
                        <a:pt x="1566" y="12835"/>
                      </a:cubicBezTo>
                      <a:cubicBezTo>
                        <a:pt x="1566" y="19037"/>
                        <a:pt x="6647" y="24105"/>
                        <a:pt x="12867" y="241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293C3BB6-76FE-A04D-FC23-B257B9C268BD}"/>
                    </a:ext>
                  </a:extLst>
                </p:cNvPr>
                <p:cNvSpPr/>
                <p:nvPr/>
              </p:nvSpPr>
              <p:spPr>
                <a:xfrm>
                  <a:off x="4877634" y="5888997"/>
                  <a:ext cx="22497" cy="22497"/>
                </a:xfrm>
                <a:custGeom>
                  <a:avLst/>
                  <a:gdLst>
                    <a:gd name="connsiteX0" fmla="*/ 12866 w 22497"/>
                    <a:gd name="connsiteY0" fmla="*/ 24105 h 22497"/>
                    <a:gd name="connsiteX1" fmla="*/ 24168 w 22497"/>
                    <a:gd name="connsiteY1" fmla="*/ 12835 h 22497"/>
                    <a:gd name="connsiteX2" fmla="*/ 12866 w 22497"/>
                    <a:gd name="connsiteY2" fmla="*/ 1566 h 22497"/>
                    <a:gd name="connsiteX3" fmla="*/ 1566 w 22497"/>
                    <a:gd name="connsiteY3" fmla="*/ 12835 h 22497"/>
                    <a:gd name="connsiteX4" fmla="*/ 12866 w 22497"/>
                    <a:gd name="connsiteY4" fmla="*/ 24105 h 22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97" h="22497">
                      <a:moveTo>
                        <a:pt x="12866" y="24105"/>
                      </a:moveTo>
                      <a:cubicBezTo>
                        <a:pt x="19086" y="24105"/>
                        <a:pt x="24168" y="19037"/>
                        <a:pt x="24168" y="12835"/>
                      </a:cubicBezTo>
                      <a:cubicBezTo>
                        <a:pt x="24168" y="6633"/>
                        <a:pt x="19086" y="1566"/>
                        <a:pt x="12866" y="1566"/>
                      </a:cubicBezTo>
                      <a:cubicBezTo>
                        <a:pt x="6647" y="1566"/>
                        <a:pt x="1566" y="6633"/>
                        <a:pt x="1566" y="12835"/>
                      </a:cubicBezTo>
                      <a:cubicBezTo>
                        <a:pt x="1566" y="19113"/>
                        <a:pt x="6647" y="24105"/>
                        <a:pt x="12866" y="241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8383009C-0B55-7F36-91A6-0ADE98B9B92A}"/>
                    </a:ext>
                  </a:extLst>
                </p:cNvPr>
                <p:cNvSpPr/>
                <p:nvPr/>
              </p:nvSpPr>
              <p:spPr>
                <a:xfrm>
                  <a:off x="4695374" y="5888997"/>
                  <a:ext cx="22497" cy="22497"/>
                </a:xfrm>
                <a:custGeom>
                  <a:avLst/>
                  <a:gdLst>
                    <a:gd name="connsiteX0" fmla="*/ 12867 w 22497"/>
                    <a:gd name="connsiteY0" fmla="*/ 24105 h 22497"/>
                    <a:gd name="connsiteX1" fmla="*/ 24168 w 22497"/>
                    <a:gd name="connsiteY1" fmla="*/ 12835 h 22497"/>
                    <a:gd name="connsiteX2" fmla="*/ 12867 w 22497"/>
                    <a:gd name="connsiteY2" fmla="*/ 1566 h 22497"/>
                    <a:gd name="connsiteX3" fmla="*/ 1566 w 22497"/>
                    <a:gd name="connsiteY3" fmla="*/ 12835 h 22497"/>
                    <a:gd name="connsiteX4" fmla="*/ 12867 w 22497"/>
                    <a:gd name="connsiteY4" fmla="*/ 24105 h 22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97" h="22497">
                      <a:moveTo>
                        <a:pt x="12867" y="24105"/>
                      </a:moveTo>
                      <a:cubicBezTo>
                        <a:pt x="19086" y="24105"/>
                        <a:pt x="24168" y="19037"/>
                        <a:pt x="24168" y="12835"/>
                      </a:cubicBezTo>
                      <a:cubicBezTo>
                        <a:pt x="24168" y="6633"/>
                        <a:pt x="19086" y="1566"/>
                        <a:pt x="12867" y="1566"/>
                      </a:cubicBezTo>
                      <a:cubicBezTo>
                        <a:pt x="6647" y="1566"/>
                        <a:pt x="1566" y="6633"/>
                        <a:pt x="1566" y="12835"/>
                      </a:cubicBezTo>
                      <a:cubicBezTo>
                        <a:pt x="1566" y="19113"/>
                        <a:pt x="6647" y="24105"/>
                        <a:pt x="12867" y="241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4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</p:grpSp>
          <p:grpSp>
            <p:nvGrpSpPr>
              <p:cNvPr id="48" name="calendar 2" descr="calendar, events">
                <a:extLst>
                  <a:ext uri="{FF2B5EF4-FFF2-40B4-BE49-F238E27FC236}">
                    <a16:creationId xmlns:a16="http://schemas.microsoft.com/office/drawing/2014/main" id="{1CC9B6FF-40C1-96B6-E525-F9DE02684936}"/>
                  </a:ext>
                </a:extLst>
              </p:cNvPr>
              <p:cNvGrpSpPr/>
              <p:nvPr/>
            </p:nvGrpSpPr>
            <p:grpSpPr>
              <a:xfrm>
                <a:off x="1716622" y="4249550"/>
                <a:ext cx="619010" cy="490144"/>
                <a:chOff x="3609043" y="3957733"/>
                <a:chExt cx="498776" cy="394946"/>
              </a:xfrm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96D63745-92AF-3462-7C31-74897BCA9DED}"/>
                    </a:ext>
                  </a:extLst>
                </p:cNvPr>
                <p:cNvSpPr/>
                <p:nvPr/>
              </p:nvSpPr>
              <p:spPr>
                <a:xfrm>
                  <a:off x="3609043" y="3968225"/>
                  <a:ext cx="498752" cy="384454"/>
                </a:xfrm>
                <a:custGeom>
                  <a:avLst/>
                  <a:gdLst>
                    <a:gd name="connsiteX0" fmla="*/ 2089 w 498751"/>
                    <a:gd name="connsiteY0" fmla="*/ 386127 h 384454"/>
                    <a:gd name="connsiteX1" fmla="*/ 500841 w 498751"/>
                    <a:gd name="connsiteY1" fmla="*/ 386127 h 384454"/>
                    <a:gd name="connsiteX2" fmla="*/ 500841 w 498751"/>
                    <a:gd name="connsiteY2" fmla="*/ 2089 h 384454"/>
                    <a:gd name="connsiteX3" fmla="*/ 2089 w 498751"/>
                    <a:gd name="connsiteY3" fmla="*/ 2089 h 384454"/>
                    <a:gd name="connsiteX4" fmla="*/ 2089 w 498751"/>
                    <a:gd name="connsiteY4" fmla="*/ 386127 h 3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751" h="384454">
                      <a:moveTo>
                        <a:pt x="2089" y="386127"/>
                      </a:moveTo>
                      <a:lnTo>
                        <a:pt x="500841" y="386127"/>
                      </a:lnTo>
                      <a:lnTo>
                        <a:pt x="500841" y="2089"/>
                      </a:lnTo>
                      <a:lnTo>
                        <a:pt x="2089" y="2089"/>
                      </a:lnTo>
                      <a:lnTo>
                        <a:pt x="2089" y="386127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D192585-855C-964F-09FF-708509253607}"/>
                    </a:ext>
                  </a:extLst>
                </p:cNvPr>
                <p:cNvSpPr/>
                <p:nvPr/>
              </p:nvSpPr>
              <p:spPr>
                <a:xfrm>
                  <a:off x="3609067" y="3957733"/>
                  <a:ext cx="498752" cy="51953"/>
                </a:xfrm>
                <a:custGeom>
                  <a:avLst/>
                  <a:gdLst>
                    <a:gd name="connsiteX0" fmla="*/ 2089 w 498751"/>
                    <a:gd name="connsiteY0" fmla="*/ 54064 h 51953"/>
                    <a:gd name="connsiteX1" fmla="*/ 500666 w 498751"/>
                    <a:gd name="connsiteY1" fmla="*/ 54064 h 51953"/>
                    <a:gd name="connsiteX2" fmla="*/ 500666 w 498751"/>
                    <a:gd name="connsiteY2" fmla="*/ 2089 h 51953"/>
                    <a:gd name="connsiteX3" fmla="*/ 2089 w 498751"/>
                    <a:gd name="connsiteY3" fmla="*/ 2089 h 51953"/>
                    <a:gd name="connsiteX4" fmla="*/ 2089 w 498751"/>
                    <a:gd name="connsiteY4" fmla="*/ 54064 h 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751" h="51953">
                      <a:moveTo>
                        <a:pt x="2089" y="54064"/>
                      </a:moveTo>
                      <a:lnTo>
                        <a:pt x="500666" y="54064"/>
                      </a:lnTo>
                      <a:lnTo>
                        <a:pt x="500666" y="2089"/>
                      </a:lnTo>
                      <a:lnTo>
                        <a:pt x="2089" y="2089"/>
                      </a:lnTo>
                      <a:lnTo>
                        <a:pt x="2089" y="540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E9790513-9B04-8D8C-8571-F985C1ACCCD4}"/>
                    </a:ext>
                  </a:extLst>
                </p:cNvPr>
                <p:cNvSpPr/>
                <p:nvPr/>
              </p:nvSpPr>
              <p:spPr>
                <a:xfrm>
                  <a:off x="3674080" y="3972081"/>
                  <a:ext cx="25977" cy="25977"/>
                </a:xfrm>
                <a:custGeom>
                  <a:avLst/>
                  <a:gdLst>
                    <a:gd name="connsiteX0" fmla="*/ 14776 w 25976"/>
                    <a:gd name="connsiteY0" fmla="*/ 27464 h 25976"/>
                    <a:gd name="connsiteX1" fmla="*/ 27464 w 25976"/>
                    <a:gd name="connsiteY1" fmla="*/ 14776 h 25976"/>
                    <a:gd name="connsiteX2" fmla="*/ 14776 w 25976"/>
                    <a:gd name="connsiteY2" fmla="*/ 2089 h 25976"/>
                    <a:gd name="connsiteX3" fmla="*/ 2089 w 25976"/>
                    <a:gd name="connsiteY3" fmla="*/ 14776 h 25976"/>
                    <a:gd name="connsiteX4" fmla="*/ 14776 w 25976"/>
                    <a:gd name="connsiteY4" fmla="*/ 27464 h 25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6" h="25976">
                      <a:moveTo>
                        <a:pt x="14776" y="27464"/>
                      </a:moveTo>
                      <a:cubicBezTo>
                        <a:pt x="21783" y="27464"/>
                        <a:pt x="27464" y="21784"/>
                        <a:pt x="27464" y="14776"/>
                      </a:cubicBezTo>
                      <a:cubicBezTo>
                        <a:pt x="27464" y="7769"/>
                        <a:pt x="21783" y="2089"/>
                        <a:pt x="14776" y="2089"/>
                      </a:cubicBezTo>
                      <a:cubicBezTo>
                        <a:pt x="7769" y="2089"/>
                        <a:pt x="2089" y="7769"/>
                        <a:pt x="2089" y="14776"/>
                      </a:cubicBezTo>
                      <a:cubicBezTo>
                        <a:pt x="2089" y="21784"/>
                        <a:pt x="7769" y="27464"/>
                        <a:pt x="14776" y="274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1E44D54-35A9-151F-D3F2-9E350CC56140}"/>
                    </a:ext>
                  </a:extLst>
                </p:cNvPr>
                <p:cNvSpPr/>
                <p:nvPr/>
              </p:nvSpPr>
              <p:spPr>
                <a:xfrm>
                  <a:off x="3634704" y="3972081"/>
                  <a:ext cx="25977" cy="25977"/>
                </a:xfrm>
                <a:custGeom>
                  <a:avLst/>
                  <a:gdLst>
                    <a:gd name="connsiteX0" fmla="*/ 14776 w 25976"/>
                    <a:gd name="connsiteY0" fmla="*/ 27464 h 25976"/>
                    <a:gd name="connsiteX1" fmla="*/ 27464 w 25976"/>
                    <a:gd name="connsiteY1" fmla="*/ 14776 h 25976"/>
                    <a:gd name="connsiteX2" fmla="*/ 14776 w 25976"/>
                    <a:gd name="connsiteY2" fmla="*/ 2089 h 25976"/>
                    <a:gd name="connsiteX3" fmla="*/ 2089 w 25976"/>
                    <a:gd name="connsiteY3" fmla="*/ 14776 h 25976"/>
                    <a:gd name="connsiteX4" fmla="*/ 14776 w 25976"/>
                    <a:gd name="connsiteY4" fmla="*/ 27464 h 25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6" h="25976">
                      <a:moveTo>
                        <a:pt x="14776" y="27464"/>
                      </a:moveTo>
                      <a:cubicBezTo>
                        <a:pt x="21784" y="27464"/>
                        <a:pt x="27464" y="21784"/>
                        <a:pt x="27464" y="14776"/>
                      </a:cubicBezTo>
                      <a:cubicBezTo>
                        <a:pt x="27464" y="7769"/>
                        <a:pt x="21784" y="2089"/>
                        <a:pt x="14776" y="2089"/>
                      </a:cubicBezTo>
                      <a:cubicBezTo>
                        <a:pt x="7769" y="2089"/>
                        <a:pt x="2089" y="7769"/>
                        <a:pt x="2089" y="14776"/>
                      </a:cubicBezTo>
                      <a:cubicBezTo>
                        <a:pt x="2089" y="21784"/>
                        <a:pt x="7769" y="27464"/>
                        <a:pt x="14776" y="274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C3526FE7-832F-A611-3538-1FF4E4F50528}"/>
                    </a:ext>
                  </a:extLst>
                </p:cNvPr>
                <p:cNvSpPr/>
                <p:nvPr/>
              </p:nvSpPr>
              <p:spPr>
                <a:xfrm>
                  <a:off x="3714328" y="3972081"/>
                  <a:ext cx="25977" cy="25977"/>
                </a:xfrm>
                <a:custGeom>
                  <a:avLst/>
                  <a:gdLst>
                    <a:gd name="connsiteX0" fmla="*/ 14776 w 25976"/>
                    <a:gd name="connsiteY0" fmla="*/ 27464 h 25976"/>
                    <a:gd name="connsiteX1" fmla="*/ 27464 w 25976"/>
                    <a:gd name="connsiteY1" fmla="*/ 14776 h 25976"/>
                    <a:gd name="connsiteX2" fmla="*/ 14776 w 25976"/>
                    <a:gd name="connsiteY2" fmla="*/ 2089 h 25976"/>
                    <a:gd name="connsiteX3" fmla="*/ 2089 w 25976"/>
                    <a:gd name="connsiteY3" fmla="*/ 14776 h 25976"/>
                    <a:gd name="connsiteX4" fmla="*/ 14776 w 25976"/>
                    <a:gd name="connsiteY4" fmla="*/ 27464 h 25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6" h="25976">
                      <a:moveTo>
                        <a:pt x="14776" y="27464"/>
                      </a:moveTo>
                      <a:cubicBezTo>
                        <a:pt x="21784" y="27464"/>
                        <a:pt x="27464" y="21784"/>
                        <a:pt x="27464" y="14776"/>
                      </a:cubicBezTo>
                      <a:cubicBezTo>
                        <a:pt x="27464" y="7769"/>
                        <a:pt x="21784" y="2089"/>
                        <a:pt x="14776" y="2089"/>
                      </a:cubicBezTo>
                      <a:cubicBezTo>
                        <a:pt x="7769" y="2089"/>
                        <a:pt x="2089" y="7769"/>
                        <a:pt x="2089" y="14776"/>
                      </a:cubicBezTo>
                      <a:cubicBezTo>
                        <a:pt x="2089" y="21784"/>
                        <a:pt x="7769" y="27464"/>
                        <a:pt x="14776" y="274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Metropolis" panose="00000500000000000000" pitchFamily="50" charset="0"/>
                  </a:endParaRPr>
                </a:p>
              </p:txBody>
            </p:sp>
          </p:grpSp>
          <p:grpSp>
            <p:nvGrpSpPr>
              <p:cNvPr id="49" name="phone" descr="phone">
                <a:extLst>
                  <a:ext uri="{FF2B5EF4-FFF2-40B4-BE49-F238E27FC236}">
                    <a16:creationId xmlns:a16="http://schemas.microsoft.com/office/drawing/2014/main" id="{7C545ADF-116E-720C-9474-2755402E9CAE}"/>
                  </a:ext>
                </a:extLst>
              </p:cNvPr>
              <p:cNvGrpSpPr/>
              <p:nvPr/>
            </p:nvGrpSpPr>
            <p:grpSpPr>
              <a:xfrm>
                <a:off x="1882433" y="2295114"/>
                <a:ext cx="287351" cy="487422"/>
                <a:chOff x="7752338" y="1841501"/>
                <a:chExt cx="177817" cy="301625"/>
              </a:xfrm>
            </p:grpSpPr>
            <p:sp>
              <p:nvSpPr>
                <p:cNvPr id="50" name="Freeform 48">
                  <a:extLst>
                    <a:ext uri="{FF2B5EF4-FFF2-40B4-BE49-F238E27FC236}">
                      <a16:creationId xmlns:a16="http://schemas.microsoft.com/office/drawing/2014/main" id="{F88A47D0-DBE8-52AF-113E-73CC1C0853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2355" y="2051051"/>
                  <a:ext cx="177800" cy="92075"/>
                </a:xfrm>
                <a:custGeom>
                  <a:avLst/>
                  <a:gdLst>
                    <a:gd name="T0" fmla="*/ 53 w 106"/>
                    <a:gd name="T1" fmla="*/ 0 h 54"/>
                    <a:gd name="T2" fmla="*/ 0 w 106"/>
                    <a:gd name="T3" fmla="*/ 16 h 54"/>
                    <a:gd name="T4" fmla="*/ 0 w 106"/>
                    <a:gd name="T5" fmla="*/ 44 h 54"/>
                    <a:gd name="T6" fmla="*/ 9 w 106"/>
                    <a:gd name="T7" fmla="*/ 54 h 54"/>
                    <a:gd name="T8" fmla="*/ 96 w 106"/>
                    <a:gd name="T9" fmla="*/ 54 h 54"/>
                    <a:gd name="T10" fmla="*/ 106 w 106"/>
                    <a:gd name="T11" fmla="*/ 44 h 54"/>
                    <a:gd name="T12" fmla="*/ 106 w 106"/>
                    <a:gd name="T13" fmla="*/ 16 h 54"/>
                    <a:gd name="T14" fmla="*/ 53 w 106"/>
                    <a:gd name="T15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6" h="54">
                      <a:moveTo>
                        <a:pt x="53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9"/>
                        <a:pt x="4" y="54"/>
                        <a:pt x="9" y="54"/>
                      </a:cubicBezTo>
                      <a:cubicBezTo>
                        <a:pt x="96" y="54"/>
                        <a:pt x="96" y="54"/>
                        <a:pt x="96" y="54"/>
                      </a:cubicBezTo>
                      <a:cubicBezTo>
                        <a:pt x="102" y="54"/>
                        <a:pt x="106" y="49"/>
                        <a:pt x="106" y="44"/>
                      </a:cubicBezTo>
                      <a:cubicBezTo>
                        <a:pt x="106" y="16"/>
                        <a:pt x="106" y="16"/>
                        <a:pt x="106" y="16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313D24D-C9C4-4D0E-5246-FD5A3F84F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25380" y="2100264"/>
                  <a:ext cx="33338" cy="19050"/>
                </a:xfrm>
                <a:prstGeom prst="rect">
                  <a:avLst/>
                </a:prstGeom>
                <a:solidFill>
                  <a:srgbClr val="4FE4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52" name="Freeform 50">
                  <a:extLst>
                    <a:ext uri="{FF2B5EF4-FFF2-40B4-BE49-F238E27FC236}">
                      <a16:creationId xmlns:a16="http://schemas.microsoft.com/office/drawing/2014/main" id="{F4A5DB3F-2122-803A-BDB5-D1604A3074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2355" y="1841501"/>
                  <a:ext cx="177800" cy="236538"/>
                </a:xfrm>
                <a:custGeom>
                  <a:avLst/>
                  <a:gdLst>
                    <a:gd name="T0" fmla="*/ 96 w 106"/>
                    <a:gd name="T1" fmla="*/ 0 h 141"/>
                    <a:gd name="T2" fmla="*/ 9 w 106"/>
                    <a:gd name="T3" fmla="*/ 0 h 141"/>
                    <a:gd name="T4" fmla="*/ 0 w 106"/>
                    <a:gd name="T5" fmla="*/ 9 h 141"/>
                    <a:gd name="T6" fmla="*/ 0 w 106"/>
                    <a:gd name="T7" fmla="*/ 140 h 141"/>
                    <a:gd name="T8" fmla="*/ 106 w 106"/>
                    <a:gd name="T9" fmla="*/ 141 h 141"/>
                    <a:gd name="T10" fmla="*/ 106 w 106"/>
                    <a:gd name="T11" fmla="*/ 9 h 141"/>
                    <a:gd name="T12" fmla="*/ 96 w 106"/>
                    <a:gd name="T13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6" h="141">
                      <a:moveTo>
                        <a:pt x="96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106" y="141"/>
                        <a:pt x="106" y="141"/>
                        <a:pt x="106" y="141"/>
                      </a:cubicBezTo>
                      <a:cubicBezTo>
                        <a:pt x="106" y="9"/>
                        <a:pt x="106" y="9"/>
                        <a:pt x="106" y="9"/>
                      </a:cubicBezTo>
                      <a:cubicBezTo>
                        <a:pt x="106" y="4"/>
                        <a:pt x="102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4FE4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Metropolis" panose="00000500000000000000" pitchFamily="50" charset="0"/>
                  </a:endParaRPr>
                </a:p>
              </p:txBody>
            </p:sp>
            <p:sp>
              <p:nvSpPr>
                <p:cNvPr id="53" name="Freeform 175">
                  <a:extLst>
                    <a:ext uri="{FF2B5EF4-FFF2-40B4-BE49-F238E27FC236}">
                      <a16:creationId xmlns:a16="http://schemas.microsoft.com/office/drawing/2014/main" id="{4CBFDDD1-9CE1-5A79-ABBC-F50785F23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2338" y="1841501"/>
                  <a:ext cx="177800" cy="234950"/>
                </a:xfrm>
                <a:custGeom>
                  <a:avLst/>
                  <a:gdLst>
                    <a:gd name="T0" fmla="*/ 106 w 106"/>
                    <a:gd name="T1" fmla="*/ 9 h 140"/>
                    <a:gd name="T2" fmla="*/ 96 w 106"/>
                    <a:gd name="T3" fmla="*/ 0 h 140"/>
                    <a:gd name="T4" fmla="*/ 9 w 106"/>
                    <a:gd name="T5" fmla="*/ 0 h 140"/>
                    <a:gd name="T6" fmla="*/ 0 w 106"/>
                    <a:gd name="T7" fmla="*/ 9 h 140"/>
                    <a:gd name="T8" fmla="*/ 0 w 106"/>
                    <a:gd name="T9" fmla="*/ 140 h 140"/>
                    <a:gd name="T10" fmla="*/ 106 w 106"/>
                    <a:gd name="T11" fmla="*/ 34 h 140"/>
                    <a:gd name="T12" fmla="*/ 106 w 106"/>
                    <a:gd name="T13" fmla="*/ 9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6" h="140">
                      <a:moveTo>
                        <a:pt x="106" y="9"/>
                      </a:moveTo>
                      <a:cubicBezTo>
                        <a:pt x="106" y="4"/>
                        <a:pt x="102" y="0"/>
                        <a:pt x="96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lnTo>
                        <a:pt x="106" y="9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Metropolis" panose="00000500000000000000" pitchFamily="50" charset="0"/>
                  </a:endParaRP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D1E0556-AE86-A5C6-FBA1-E565CA9DBFBB}"/>
                </a:ext>
              </a:extLst>
            </p:cNvPr>
            <p:cNvGrpSpPr/>
            <p:nvPr/>
          </p:nvGrpSpPr>
          <p:grpSpPr>
            <a:xfrm>
              <a:off x="3273044" y="5282898"/>
              <a:ext cx="2836186" cy="799031"/>
              <a:chOff x="3273044" y="5147079"/>
              <a:chExt cx="2836186" cy="799031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1188D72-43B9-3733-B82B-0531A40BABCE}"/>
                  </a:ext>
                </a:extLst>
              </p:cNvPr>
              <p:cNvSpPr/>
              <p:nvPr/>
            </p:nvSpPr>
            <p:spPr>
              <a:xfrm>
                <a:off x="3273044" y="5147079"/>
                <a:ext cx="2836186" cy="799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40"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ea typeface="+mn-ea"/>
                    <a:cs typeface="Segoe UI"/>
                  </a:rPr>
                  <a:t>Azure Active Directory</a:t>
                </a: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F1C5141B-4C3D-A75E-FE51-EFB1288B9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26606" y="5345322"/>
                <a:ext cx="402545" cy="402545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09E77E-9C4A-EB5F-685E-2D3E30A6372C}"/>
                </a:ext>
              </a:extLst>
            </p:cNvPr>
            <p:cNvGrpSpPr/>
            <p:nvPr/>
          </p:nvGrpSpPr>
          <p:grpSpPr>
            <a:xfrm>
              <a:off x="5848010" y="5068137"/>
              <a:ext cx="449194" cy="449194"/>
              <a:chOff x="11226504" y="1513099"/>
              <a:chExt cx="449194" cy="44919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C7C1719-1603-8F12-6FC2-555F2E9E0446}"/>
                  </a:ext>
                </a:extLst>
              </p:cNvPr>
              <p:cNvSpPr/>
              <p:nvPr/>
            </p:nvSpPr>
            <p:spPr bwMode="auto">
              <a:xfrm>
                <a:off x="11294348" y="1580943"/>
                <a:ext cx="313507" cy="3135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Graphic 42" descr="Badge Tick1 with solid fill">
                <a:extLst>
                  <a:ext uri="{FF2B5EF4-FFF2-40B4-BE49-F238E27FC236}">
                    <a16:creationId xmlns:a16="http://schemas.microsoft.com/office/drawing/2014/main" id="{01B86D3B-FB35-8D11-DBBC-F7041FDD8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226504" y="1513099"/>
                <a:ext cx="449194" cy="449194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104E64-D2FA-B58E-9C67-4D0D960C2C87}"/>
                </a:ext>
              </a:extLst>
            </p:cNvPr>
            <p:cNvSpPr/>
            <p:nvPr/>
          </p:nvSpPr>
          <p:spPr>
            <a:xfrm>
              <a:off x="3273044" y="1938952"/>
              <a:ext cx="8333740" cy="2930942"/>
            </a:xfrm>
            <a:prstGeom prst="rect">
              <a:avLst/>
            </a:prstGeom>
            <a:noFill/>
            <a:ln w="57150" cap="flat" cmpd="sng" algn="ctr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135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900" kern="0" spc="-100">
                <a:gradFill>
                  <a:gsLst>
                    <a:gs pos="0">
                      <a:srgbClr val="0078D4"/>
                    </a:gs>
                    <a:gs pos="100000">
                      <a:srgbClr val="FFA38B"/>
                    </a:gs>
                  </a:gsLst>
                  <a:lin ang="2700000" scaled="0"/>
                </a:gradFill>
                <a:latin typeface="Segoe UI Semibold"/>
                <a:cs typeface="Segoe UI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1FAA06C-E227-0BFC-66F9-090F48BC351A}"/>
                </a:ext>
              </a:extLst>
            </p:cNvPr>
            <p:cNvCxnSpPr>
              <a:cxnSpLocks/>
            </p:cNvCxnSpPr>
            <p:nvPr/>
          </p:nvCxnSpPr>
          <p:spPr>
            <a:xfrm>
              <a:off x="5160332" y="3580647"/>
              <a:ext cx="0" cy="1582659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  <a:headEnd type="none" w="lg" len="med"/>
              <a:tailEnd type="triangle" w="lg" len="med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90BD23E-AD16-1549-93C6-EC8FF49FDB17}"/>
                </a:ext>
              </a:extLst>
            </p:cNvPr>
            <p:cNvGrpSpPr/>
            <p:nvPr/>
          </p:nvGrpSpPr>
          <p:grpSpPr>
            <a:xfrm>
              <a:off x="7556484" y="2755025"/>
              <a:ext cx="3828518" cy="1884252"/>
              <a:chOff x="7556484" y="2619206"/>
              <a:chExt cx="3828518" cy="188425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39F2610-912B-C0EF-BF73-6C01A712D6DB}"/>
                  </a:ext>
                </a:extLst>
              </p:cNvPr>
              <p:cNvSpPr/>
              <p:nvPr/>
            </p:nvSpPr>
            <p:spPr>
              <a:xfrm>
                <a:off x="7556484" y="2619206"/>
                <a:ext cx="3828518" cy="18842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40" tIns="0" bIns="182880"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ea typeface="+mn-ea"/>
                    <a:cs typeface="Segoe UI"/>
                  </a:rPr>
                  <a:t>Backend APIs</a:t>
                </a:r>
              </a:p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Segoe UI"/>
                </a:endParaRPr>
              </a:p>
            </p:txBody>
          </p:sp>
          <p:pic>
            <p:nvPicPr>
              <p:cNvPr id="34" name="Picture 33" descr="Icon&#10;&#10;Description automatically generated">
                <a:extLst>
                  <a:ext uri="{FF2B5EF4-FFF2-40B4-BE49-F238E27FC236}">
                    <a16:creationId xmlns:a16="http://schemas.microsoft.com/office/drawing/2014/main" id="{8DE40C5D-9145-56BE-D2EB-54C7DB1D8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0411" y="3126054"/>
                <a:ext cx="286037" cy="286037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1F36CF86-852C-CEF8-EE9C-88D23558D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993204" y="3622268"/>
                <a:ext cx="226368" cy="226368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A7626C2A-C3DF-8F67-507D-07692FFB4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81827" y="4076200"/>
                <a:ext cx="249122" cy="249122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70A2D42-05C6-4A63-E24E-0F2997A15E6B}"/>
                  </a:ext>
                </a:extLst>
              </p:cNvPr>
              <p:cNvSpPr/>
              <p:nvPr/>
            </p:nvSpPr>
            <p:spPr>
              <a:xfrm>
                <a:off x="7624034" y="3074294"/>
                <a:ext cx="3693418" cy="389556"/>
              </a:xfrm>
              <a:prstGeom prst="rect">
                <a:avLst/>
              </a:prstGeom>
              <a:noFill/>
              <a:ln>
                <a:solidFill>
                  <a:srgbClr val="7373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anose="020B0502040204020203" pitchFamily="34" charset="0"/>
                  </a:rPr>
                  <a:t>         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7FCBC6B-6F8B-6E6A-88FA-E2F55EF7AF8A}"/>
                  </a:ext>
                </a:extLst>
              </p:cNvPr>
              <p:cNvSpPr/>
              <p:nvPr/>
            </p:nvSpPr>
            <p:spPr>
              <a:xfrm>
                <a:off x="7624034" y="4006752"/>
                <a:ext cx="3693418" cy="389556"/>
              </a:xfrm>
              <a:prstGeom prst="rect">
                <a:avLst/>
              </a:prstGeom>
              <a:noFill/>
              <a:ln>
                <a:solidFill>
                  <a:srgbClr val="7373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anose="020B0502040204020203" pitchFamily="34" charset="0"/>
                  </a:rPr>
                  <a:t>Order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A94C683-7E4B-7853-4860-B931868F745D}"/>
                  </a:ext>
                </a:extLst>
              </p:cNvPr>
              <p:cNvSpPr/>
              <p:nvPr/>
            </p:nvSpPr>
            <p:spPr>
              <a:xfrm>
                <a:off x="7624034" y="3540523"/>
                <a:ext cx="3693418" cy="389556"/>
              </a:xfrm>
              <a:prstGeom prst="rect">
                <a:avLst/>
              </a:prstGeom>
              <a:noFill/>
              <a:ln>
                <a:solidFill>
                  <a:srgbClr val="7373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Metropolis" panose="00000500000000000000" pitchFamily="50" charset="0"/>
                    <a:ea typeface="+mn-ea"/>
                    <a:cs typeface="Segoe UI" panose="020B0502040204020203" pitchFamily="34" charset="0"/>
                  </a:rPr>
                  <a:t>Cart</a:t>
                </a:r>
              </a:p>
            </p:txBody>
          </p:sp>
          <p:pic>
            <p:nvPicPr>
              <p:cNvPr id="40" name="Picture 39" descr="Icon&#10;&#10;Description automatically generated">
                <a:extLst>
                  <a:ext uri="{FF2B5EF4-FFF2-40B4-BE49-F238E27FC236}">
                    <a16:creationId xmlns:a16="http://schemas.microsoft.com/office/drawing/2014/main" id="{2ED296BD-6360-1FDA-A1F5-42B2CA46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3370" y="3126054"/>
                <a:ext cx="286037" cy="286037"/>
              </a:xfrm>
              <a:prstGeom prst="rect">
                <a:avLst/>
              </a:prstGeom>
            </p:spPr>
          </p:pic>
          <p:pic>
            <p:nvPicPr>
              <p:cNvPr id="41" name="Picture 40" descr="Icon&#10;&#10;Description automatically generated">
                <a:extLst>
                  <a:ext uri="{FF2B5EF4-FFF2-40B4-BE49-F238E27FC236}">
                    <a16:creationId xmlns:a16="http://schemas.microsoft.com/office/drawing/2014/main" id="{9B64380D-1AD0-FB23-BFD7-2E460D560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6043" y="3126054"/>
                <a:ext cx="286037" cy="286037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58B46A-90EA-0778-1BC7-4A4F65F6957E}"/>
                </a:ext>
              </a:extLst>
            </p:cNvPr>
            <p:cNvGrpSpPr/>
            <p:nvPr/>
          </p:nvGrpSpPr>
          <p:grpSpPr>
            <a:xfrm>
              <a:off x="11113697" y="2572574"/>
              <a:ext cx="449194" cy="449194"/>
              <a:chOff x="11038529" y="1513099"/>
              <a:chExt cx="449194" cy="44919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ABABED8-97D8-499D-3C91-1FE849454C11}"/>
                  </a:ext>
                </a:extLst>
              </p:cNvPr>
              <p:cNvSpPr/>
              <p:nvPr/>
            </p:nvSpPr>
            <p:spPr bwMode="auto">
              <a:xfrm>
                <a:off x="11106373" y="1580943"/>
                <a:ext cx="313507" cy="3135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2" name="Graphic 31" descr="Badge Tick1 with solid fill">
                <a:extLst>
                  <a:ext uri="{FF2B5EF4-FFF2-40B4-BE49-F238E27FC236}">
                    <a16:creationId xmlns:a16="http://schemas.microsoft.com/office/drawing/2014/main" id="{63D6A0E5-B16B-0A67-4438-F0105094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038529" y="1513099"/>
                <a:ext cx="449194" cy="449194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585E46-851D-DCDA-3136-13D00D72C54E}"/>
                </a:ext>
              </a:extLst>
            </p:cNvPr>
            <p:cNvGrpSpPr/>
            <p:nvPr/>
          </p:nvGrpSpPr>
          <p:grpSpPr>
            <a:xfrm>
              <a:off x="3815695" y="2781616"/>
              <a:ext cx="2689274" cy="799031"/>
              <a:chOff x="3815695" y="2474907"/>
              <a:chExt cx="2689274" cy="79903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53EDBDC-582D-5DE4-DE78-ECD651585868}"/>
                  </a:ext>
                </a:extLst>
              </p:cNvPr>
              <p:cNvSpPr/>
              <p:nvPr/>
            </p:nvSpPr>
            <p:spPr>
              <a:xfrm>
                <a:off x="3815695" y="2474907"/>
                <a:ext cx="2689274" cy="799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440"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ea typeface="+mn-ea"/>
                    <a:cs typeface="Segoe UI"/>
                  </a:rPr>
                  <a:t>Spring Apps Gateway</a:t>
                </a:r>
              </a:p>
            </p:txBody>
          </p:sp>
          <p:pic>
            <p:nvPicPr>
              <p:cNvPr id="30" name="Picture 29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4A5DC436-0D73-5BF2-7EAB-33346BD76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5716" y="2568549"/>
                <a:ext cx="577760" cy="611746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E46D10D-40B0-1BD8-9EDF-A48C1A634218}"/>
                </a:ext>
              </a:extLst>
            </p:cNvPr>
            <p:cNvGrpSpPr/>
            <p:nvPr/>
          </p:nvGrpSpPr>
          <p:grpSpPr>
            <a:xfrm>
              <a:off x="6229360" y="2572574"/>
              <a:ext cx="449194" cy="449194"/>
              <a:chOff x="11038529" y="1513099"/>
              <a:chExt cx="449194" cy="44919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637C6EA-E465-C328-9749-31ECBDA7FDFE}"/>
                  </a:ext>
                </a:extLst>
              </p:cNvPr>
              <p:cNvSpPr/>
              <p:nvPr/>
            </p:nvSpPr>
            <p:spPr bwMode="auto">
              <a:xfrm>
                <a:off x="11106373" y="1580943"/>
                <a:ext cx="313507" cy="3135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etropolis" panose="00000500000000000000" pitchFamily="50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27" descr="Badge Tick1 with solid fill">
                <a:extLst>
                  <a:ext uri="{FF2B5EF4-FFF2-40B4-BE49-F238E27FC236}">
                    <a16:creationId xmlns:a16="http://schemas.microsoft.com/office/drawing/2014/main" id="{9CE55F05-0006-CEC2-7883-73A784799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038529" y="1513099"/>
                <a:ext cx="449194" cy="449194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CB9415-EADB-872C-9C03-8E973F5E021F}"/>
                </a:ext>
              </a:extLst>
            </p:cNvPr>
            <p:cNvGrpSpPr/>
            <p:nvPr/>
          </p:nvGrpSpPr>
          <p:grpSpPr>
            <a:xfrm>
              <a:off x="6504969" y="3181131"/>
              <a:ext cx="907886" cy="884767"/>
              <a:chOff x="6504969" y="3181131"/>
              <a:chExt cx="699056" cy="884767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83E76D1-7BA0-C238-8D28-77890B8C5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4497" y="4065898"/>
                <a:ext cx="349528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miter lim="800000"/>
                <a:headEnd type="none" w="lg" len="med"/>
                <a:tailEnd type="triangle" w="lg" len="med"/>
              </a:ln>
              <a:effectLst/>
            </p:spPr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2F71CAA-9658-555D-0EEF-4D7590184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4497" y="3181131"/>
                <a:ext cx="0" cy="884767"/>
              </a:xfrm>
              <a:prstGeom prst="line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2D1591B-4F3F-33C2-D4F6-F235A02DE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04969" y="3181131"/>
                <a:ext cx="349528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E07CB45C-EF69-E454-DA59-DE96A581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54360" y="2104159"/>
              <a:ext cx="648836" cy="64883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B118C8-6453-0C17-9B51-3ABF6CFC4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1809" y="3377603"/>
              <a:ext cx="1756827" cy="1083538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  <a:headEnd type="none" w="lg" len="med"/>
              <a:tailEnd type="triangle" w="lg" len="med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1F017D-A0BB-EFA3-1445-7BCC27F6CB26}"/>
                </a:ext>
              </a:extLst>
            </p:cNvPr>
            <p:cNvCxnSpPr>
              <a:cxnSpLocks/>
            </p:cNvCxnSpPr>
            <p:nvPr/>
          </p:nvCxnSpPr>
          <p:spPr>
            <a:xfrm>
              <a:off x="1881809" y="2752995"/>
              <a:ext cx="1756827" cy="263705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  <a:headEnd type="none" w="lg" len="med"/>
              <a:tailEnd type="triangle" w="lg" len="med"/>
            </a:ln>
            <a:effectLst/>
          </p:spPr>
        </p:cxnSp>
      </p:grp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22E7FDEE-7A5B-377B-28D3-F4D1402B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1C31738F-52C6-7B0E-00FF-59E3FBCCB7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41FD2-2FF4-4380-5AF5-66D24D7B63C6}"/>
              </a:ext>
            </a:extLst>
          </p:cNvPr>
          <p:cNvSpPr txBox="1"/>
          <p:nvPr/>
        </p:nvSpPr>
        <p:spPr>
          <a:xfrm>
            <a:off x="8112596" y="3316680"/>
            <a:ext cx="62921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200">
                <a:solidFill>
                  <a:schemeClr val="bg2"/>
                </a:solidFill>
                <a:cs typeface="Segoe UI" panose="020B0502040204020203" pitchFamily="34" charset="0"/>
              </a:rPr>
              <a:t>Identity</a:t>
            </a:r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A3A67-B77A-FB50-4BBA-7E52281D5D63}"/>
              </a:ext>
            </a:extLst>
          </p:cNvPr>
          <p:cNvSpPr txBox="1"/>
          <p:nvPr/>
        </p:nvSpPr>
        <p:spPr>
          <a:xfrm>
            <a:off x="9289419" y="3316680"/>
            <a:ext cx="62921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Catalog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AF653-B84D-AE5C-A90D-BD8018D2234B}"/>
              </a:ext>
            </a:extLst>
          </p:cNvPr>
          <p:cNvSpPr txBox="1"/>
          <p:nvPr/>
        </p:nvSpPr>
        <p:spPr>
          <a:xfrm>
            <a:off x="10458085" y="3316680"/>
            <a:ext cx="77798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200">
                <a:solidFill>
                  <a:schemeClr val="bg2"/>
                </a:solidFill>
                <a:cs typeface="Segoe UI" panose="020B0502040204020203" pitchFamily="34" charset="0"/>
              </a:rPr>
              <a:t>Payment</a:t>
            </a:r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8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3FAC14-6AAC-38C9-E46B-735028C6A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76930" y="0"/>
            <a:ext cx="3615070" cy="6769395"/>
          </a:xfrm>
          <a:prstGeom prst="rect">
            <a:avLst/>
          </a:prstGeom>
          <a:solidFill>
            <a:srgbClr val="0D111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etropolis" panose="00000500000000000000" pitchFamily="50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445-6ABC-2FC4-F37D-79DC1156F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ts val="2353"/>
              </a:lnSpc>
              <a:spcAft>
                <a:spcPts val="1200"/>
              </a:spcAft>
            </a:pPr>
            <a:r>
              <a:rPr lang="en-US" sz="2000">
                <a:latin typeface="Metropolis" panose="00000500000000000000" pitchFamily="50" charset="0"/>
              </a:rPr>
              <a:t>Route filter</a:t>
            </a:r>
            <a:endParaRPr lang="en-US" sz="2000" spc="0">
              <a:latin typeface="Metropoli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BD061-84F7-18A3-5ECF-B664B636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sign-on authorized endpoint –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FC118-FB35-0D73-EF2F-3059FF148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600202"/>
            <a:ext cx="6400800" cy="4890973"/>
          </a:xfrm>
        </p:spPr>
        <p:txBody>
          <a:bodyPr/>
          <a:lstStyle/>
          <a:p>
            <a:pPr marL="342900" indent="-342900">
              <a:lnSpc>
                <a:spcPts val="2353"/>
              </a:lnSpc>
              <a:buFont typeface="Arial" panose="020B0604020202020204" pitchFamily="34" charset="0"/>
              <a:buChar char="•"/>
            </a:pPr>
            <a:r>
              <a:rPr lang="en-US" sz="2000" spc="0">
                <a:latin typeface="Metropolis" panose="00000500000000000000" pitchFamily="50" charset="0"/>
              </a:rPr>
              <a:t>The SSO-enabled filter will force the client to be authenticated before allowing access to a route.</a:t>
            </a:r>
          </a:p>
          <a:p>
            <a:pPr marL="342900" indent="-342900">
              <a:lnSpc>
                <a:spcPts val="2353"/>
              </a:lnSpc>
              <a:buFont typeface="Arial" panose="020B0604020202020204" pitchFamily="34" charset="0"/>
              <a:buChar char="•"/>
            </a:pPr>
            <a:r>
              <a:rPr lang="en-US" sz="2000" spc="0">
                <a:latin typeface="Metropolis" panose="00000500000000000000" pitchFamily="50" charset="0"/>
              </a:rPr>
              <a:t>If the client is not authenticated, they will receive a 302 HTTP response with redirect URL to API Gateway’s configured SSO login page.</a:t>
            </a:r>
          </a:p>
          <a:p>
            <a:pPr marL="342900" indent="-342900">
              <a:lnSpc>
                <a:spcPts val="2353"/>
              </a:lnSpc>
              <a:buFont typeface="Arial" panose="020B0604020202020204" pitchFamily="34" charset="0"/>
              <a:buChar char="•"/>
            </a:pPr>
            <a:r>
              <a:rPr lang="en-US" sz="2000" spc="0">
                <a:latin typeface="Metropolis" panose="00000500000000000000" pitchFamily="50" charset="0"/>
              </a:rPr>
              <a:t>Ex: The /</a:t>
            </a:r>
            <a:r>
              <a:rPr lang="en-US" sz="2000" spc="0" err="1">
                <a:latin typeface="Metropolis" panose="00000500000000000000" pitchFamily="50" charset="0"/>
              </a:rPr>
              <a:t>api</a:t>
            </a:r>
            <a:r>
              <a:rPr lang="en-US" sz="2000" spc="0">
                <a:latin typeface="Metropolis" panose="00000500000000000000" pitchFamily="50" charset="0"/>
              </a:rPr>
              <a:t>/adopt route has the SSO-enabled filter enabled, when accessed through an HTTP GIT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3312B-1E10-4103-6956-2796311D5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4" b="2019"/>
          <a:stretch/>
        </p:blipFill>
        <p:spPr>
          <a:xfrm>
            <a:off x="8792944" y="1057344"/>
            <a:ext cx="2931581" cy="4552609"/>
          </a:xfrm>
          <a:prstGeom prst="rect">
            <a:avLst/>
          </a:prstGeom>
        </p:spPr>
      </p:pic>
      <p:grpSp>
        <p:nvGrpSpPr>
          <p:cNvPr id="9" name="Group 8" descr="Link to SSO Filters&#10;">
            <a:extLst>
              <a:ext uri="{FF2B5EF4-FFF2-40B4-BE49-F238E27FC236}">
                <a16:creationId xmlns:a16="http://schemas.microsoft.com/office/drawing/2014/main" id="{4D63A66F-1C1B-A628-B02D-6FD014DD7313}"/>
              </a:ext>
            </a:extLst>
          </p:cNvPr>
          <p:cNvGrpSpPr/>
          <p:nvPr/>
        </p:nvGrpSpPr>
        <p:grpSpPr>
          <a:xfrm>
            <a:off x="609601" y="5029197"/>
            <a:ext cx="2639786" cy="457200"/>
            <a:chOff x="3346902" y="5720313"/>
            <a:chExt cx="2639786" cy="457200"/>
          </a:xfrm>
        </p:grpSpPr>
        <p:sp>
          <p:nvSpPr>
            <p:cNvPr id="10" name="Rectangle: Rounded Corners 9" descr="Link to SSO Filters&#10;">
              <a:extLst>
                <a:ext uri="{FF2B5EF4-FFF2-40B4-BE49-F238E27FC236}">
                  <a16:creationId xmlns:a16="http://schemas.microsoft.com/office/drawing/2014/main" id="{24F6D323-529A-E633-62F8-D4BBBB0CFDAD}"/>
                </a:ext>
              </a:extLst>
            </p:cNvPr>
            <p:cNvSpPr/>
            <p:nvPr/>
          </p:nvSpPr>
          <p:spPr bwMode="auto">
            <a:xfrm>
              <a:off x="3346902" y="5720313"/>
              <a:ext cx="2639786" cy="457200"/>
            </a:xfrm>
            <a:prstGeom prst="roundRect">
              <a:avLst>
                <a:gd name="adj" fmla="val 6325"/>
              </a:avLst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3900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2700000" scaled="0"/>
            </a:gradFill>
            <a:ln w="57150" cap="rnd" cmpd="sng" algn="ctr">
              <a:noFill/>
              <a:prstDash val="solid"/>
              <a:headEnd type="none" w="lg" len="med"/>
              <a:tailEnd type="none" w="lg" len="med"/>
            </a:ln>
            <a:effectLst/>
          </p:spPr>
          <p:txBody>
            <a:bodyPr wrap="square" lIns="274320" tIns="45720" bIns="45720" rtlCol="0" anchor="ctr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1600">
                  <a:solidFill>
                    <a:schemeClr val="bg1"/>
                  </a:solidFill>
                </a:rPr>
                <a:t> to SSO Filters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FF3003E-A05A-F6E9-DAC8-C6F1C1FDBB49}"/>
                </a:ext>
              </a:extLst>
            </p:cNvPr>
            <p:cNvCxnSpPr>
              <a:cxnSpLocks/>
            </p:cNvCxnSpPr>
            <p:nvPr/>
          </p:nvCxnSpPr>
          <p:spPr>
            <a:xfrm>
              <a:off x="5562192" y="5948913"/>
              <a:ext cx="249235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headEnd type="none" w="lg" len="med"/>
              <a:tailEnd type="triangle" w="lg" len="med"/>
            </a:ln>
            <a:effectLst/>
          </p:spPr>
        </p:cxn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8185E3-9E45-D4BB-0016-0749FAEE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BBA89A-F898-0DB4-F3A2-3C2C6FCB9D3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03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4607 L -2.70833E-6 -2.22222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0.04607 L 3.75E-6 -1.11111E-6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0.04606 L -2.70833E-6 1.48148E-6 " pathEditMode="relative" rAng="0" ptsTypes="AA">
                                      <p:cBhvr>
                                        <p:cTn id="22" dur="6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1.25E-6 0.04607 L 1.25E-6 -3.7037E-7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0.04606 L -3.125E-6 3.33333E-6 " pathEditMode="relative" rAng="0" ptsTypes="AA">
                                      <p:cBhvr>
                                        <p:cTn id="2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0.04607 L -2.70833E-6 -2.22222E-6 " pathEditMode="relative" rAng="0" ptsTypes="AA">
                                      <p:cBhvr>
                                        <p:cTn id="40" dur="6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0.04607 L -2.70833E-6 -2.22222E-6 " pathEditMode="relative" rAng="0" ptsTypes="AA">
                                      <p:cBhvr>
                                        <p:cTn id="42" dur="6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0.04607 L -2.70833E-6 -2.22222E-6 " pathEditMode="relative" rAng="0" ptsTypes="AA">
                                      <p:cBhvr>
                                        <p:cTn id="44" dur="6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  <p:bldP spid="12" grpId="1" build="p" animBg="1"/>
      <p:bldP spid="3" grpId="0" build="p"/>
      <p:bldP spid="3" grpId="1" build="p"/>
      <p:bldP spid="4" grpId="0" build="p"/>
      <p:bldP spid="4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768BDD-C8AE-CB1E-BF9D-4A78F48F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334256"/>
            <a:ext cx="10972801" cy="1100458"/>
          </a:xfrm>
        </p:spPr>
        <p:txBody>
          <a:bodyPr anchor="b"/>
          <a:lstStyle/>
          <a:p>
            <a:r>
              <a:rPr lang="en-US" sz="5500"/>
              <a:t>Check in 2 – Review learnings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3E32B54-1195-DD74-B039-5FC69B6BBC5B}"/>
              </a:ext>
            </a:extLst>
          </p:cNvPr>
          <p:cNvSpPr/>
          <p:nvPr/>
        </p:nvSpPr>
        <p:spPr>
          <a:xfrm>
            <a:off x="10210800" y="5859119"/>
            <a:ext cx="1376569" cy="54168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5 mins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33D4A-1D11-5F1A-23C2-41D1A4BC836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3CAE9-FFCB-2C02-F7CA-58B24D57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127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</Words>
  <Application>Microsoft Office PowerPoint</Application>
  <PresentationFormat>Widescreen</PresentationFormat>
  <Paragraphs>190</Paragraphs>
  <Slides>21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Metropolis</vt:lpstr>
      <vt:lpstr>Metropolis Light</vt:lpstr>
      <vt:lpstr>Monserrat</vt:lpstr>
      <vt:lpstr>Open Sans</vt:lpstr>
      <vt:lpstr>Segoe UI Semibold</vt:lpstr>
      <vt:lpstr>Office Theme</vt:lpstr>
      <vt:lpstr>PowerPoint Presentation</vt:lpstr>
      <vt:lpstr>Lunch!</vt:lpstr>
      <vt:lpstr>Configure SSO</vt:lpstr>
      <vt:lpstr>Spring Apps Gateway – Commercial filters</vt:lpstr>
      <vt:lpstr>Demo 5 Configure SSO</vt:lpstr>
      <vt:lpstr>SSO integration with OIDC</vt:lpstr>
      <vt:lpstr>Token relay</vt:lpstr>
      <vt:lpstr>Single sign-on authorized endpoint – Security</vt:lpstr>
      <vt:lpstr>Check in 2 – Review learnings</vt:lpstr>
      <vt:lpstr>5 min break</vt:lpstr>
      <vt:lpstr>Part 3</vt:lpstr>
      <vt:lpstr>Observability Observability patterns – traces, metrics, logs, and health checks</vt:lpstr>
      <vt:lpstr>Services depend on each other to deliver functionality</vt:lpstr>
      <vt:lpstr>Death Star Architecture</vt:lpstr>
      <vt:lpstr>How can we pinpoint the root cause of a problem in a group of services? </vt:lpstr>
      <vt:lpstr>Four types of observability </vt:lpstr>
      <vt:lpstr>Four types of observability </vt:lpstr>
      <vt:lpstr>Traditional logging</vt:lpstr>
      <vt:lpstr>Structured Logging</vt:lpstr>
      <vt:lpstr>Logging Demo</vt:lpstr>
      <vt:lpstr>Four types of observability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sudip gupta</dc:creator>
  <cp:lastModifiedBy>sudip gupta</cp:lastModifiedBy>
  <cp:revision>1</cp:revision>
  <dcterms:created xsi:type="dcterms:W3CDTF">2023-05-17T09:11:55Z</dcterms:created>
  <dcterms:modified xsi:type="dcterms:W3CDTF">2023-05-17T09:12:13Z</dcterms:modified>
</cp:coreProperties>
</file>